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0"/>
  </p:notesMasterIdLst>
  <p:sldIdLst>
    <p:sldId id="256" r:id="rId2"/>
    <p:sldId id="285" r:id="rId3"/>
    <p:sldId id="320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283" r:id="rId3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C60036"/>
    <a:srgbClr val="8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3" autoAdjust="0"/>
    <p:restoredTop sz="94567" autoAdjust="0"/>
  </p:normalViewPr>
  <p:slideViewPr>
    <p:cSldViewPr snapToGrid="0">
      <p:cViewPr varScale="1">
        <p:scale>
          <a:sx n="92" d="100"/>
          <a:sy n="92" d="100"/>
        </p:scale>
        <p:origin x="-46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-265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DDE668-1C34-46D8-8C87-45DBD7915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76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886" tIns="46944" rIns="93886" bIns="46944" anchor="b"/>
          <a:lstStyle>
            <a:lvl1pPr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fld id="{D96D2364-2784-48CB-958A-2DF8EDD1C616}" type="slidenum">
              <a:rPr lang="en-US" altLang="en-US" sz="1200">
                <a:solidFill>
                  <a:prstClr val="black"/>
                </a:solidFill>
                <a:ea typeface="ＭＳ Ｐゴシック" pitchFamily="25" charset="-128"/>
              </a:rPr>
              <a:pPr algn="r"/>
              <a:t>30</a:t>
            </a:fld>
            <a:endParaRPr lang="en-US" altLang="en-US" sz="1200">
              <a:solidFill>
                <a:prstClr val="black"/>
              </a:solidFill>
              <a:ea typeface="ＭＳ Ｐゴシック" pitchFamily="25" charset="-128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7" y="4343400"/>
            <a:ext cx="50323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886" tIns="46944" rIns="93886" bIns="46944"/>
          <a:lstStyle/>
          <a:p>
            <a:pPr eaLnBrk="1" hangingPunct="1"/>
            <a:r>
              <a:rPr lang="en-US" altLang="en-US"/>
              <a:t>Steps</a:t>
            </a:r>
          </a:p>
          <a:p>
            <a:pPr eaLnBrk="1" hangingPunct="1"/>
            <a:r>
              <a:rPr lang="en-US" altLang="en-US"/>
              <a:t>1. Startd sends collector ClassAd describing itself.  (The Schedd does as well, but it has nothing interesting to say yet.)</a:t>
            </a:r>
          </a:p>
          <a:p>
            <a:pPr eaLnBrk="1" hangingPunct="1"/>
            <a:r>
              <a:rPr lang="en-US" altLang="en-US"/>
              <a:t>2. The user calls condor_submit to submit a job.  The job is handed off to the schedd and condor_submit returns.</a:t>
            </a:r>
          </a:p>
          <a:p>
            <a:pPr eaLnBrk="1" hangingPunct="1"/>
            <a:r>
              <a:rPr lang="en-US" altLang="en-US"/>
              <a:t>3. The schedd alerts the collector that it now has a job waiting.</a:t>
            </a:r>
          </a:p>
          <a:p>
            <a:pPr eaLnBrk="1" hangingPunct="1"/>
            <a:r>
              <a:rPr lang="en-US" altLang="en-US"/>
              <a:t>4. The negotiator asks the collector for a list machines able to run jobs and schedd queues with waiting jobs.</a:t>
            </a:r>
          </a:p>
          <a:p>
            <a:pPr eaLnBrk="1" hangingPunct="1"/>
            <a:r>
              <a:rPr lang="en-US" altLang="en-US"/>
              <a:t>5. The negotiator contacts the schedd to learn about the waiting job.</a:t>
            </a:r>
          </a:p>
          <a:p>
            <a:pPr eaLnBrk="1" hangingPunct="1"/>
            <a:r>
              <a:rPr lang="en-US" altLang="en-US"/>
              <a:t>6. The negotiator matches the waiting job with the waiting machine.</a:t>
            </a:r>
          </a:p>
          <a:p>
            <a:pPr eaLnBrk="1" hangingPunct="1"/>
            <a:r>
              <a:rPr lang="en-US" altLang="en-US"/>
              <a:t>7. The negotiator alerts the schedd and the startd that there is a match.</a:t>
            </a:r>
          </a:p>
          <a:p>
            <a:pPr eaLnBrk="1" hangingPunct="1"/>
            <a:r>
              <a:rPr lang="en-US" altLang="en-US"/>
              <a:t>8. The schedd contacts the startd to claim the match.</a:t>
            </a:r>
          </a:p>
          <a:p>
            <a:pPr eaLnBrk="1" hangingPunct="1"/>
            <a:r>
              <a:rPr lang="en-US" altLang="en-US"/>
              <a:t>9. The schedd starts a shadow to monitor the job.</a:t>
            </a:r>
          </a:p>
          <a:p>
            <a:pPr eaLnBrk="1" hangingPunct="1"/>
            <a:r>
              <a:rPr lang="en-US" altLang="en-US"/>
              <a:t>10. The startd starts a starter to start the job.</a:t>
            </a:r>
          </a:p>
          <a:p>
            <a:pPr eaLnBrk="1" hangingPunct="1"/>
            <a:r>
              <a:rPr lang="en-US" altLang="en-US"/>
              <a:t>11. The starter and the shadow contact each other.</a:t>
            </a:r>
          </a:p>
          <a:p>
            <a:pPr eaLnBrk="1" hangingPunct="1"/>
            <a:r>
              <a:rPr lang="en-US" altLang="en-US"/>
              <a:t>11. The starter starts the job.</a:t>
            </a:r>
          </a:p>
          <a:p>
            <a:pPr eaLnBrk="1" hangingPunct="1"/>
            <a:r>
              <a:rPr lang="en-US" altLang="en-US"/>
              <a:t>12. If the job is using the Condor syscall library (typically through being condor_compiled), it will contact the shadow to access necessary files.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886" tIns="46944" rIns="93886" bIns="46944" anchor="b"/>
          <a:lstStyle>
            <a:lvl1pPr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fld id="{C81812D5-EB33-488B-AC4F-8B90BCF81A0F}" type="slidenum">
              <a:rPr lang="en-US" altLang="en-US" sz="1200">
                <a:solidFill>
                  <a:prstClr val="black"/>
                </a:solidFill>
                <a:ea typeface="ＭＳ Ｐゴシック" pitchFamily="25" charset="-128"/>
              </a:rPr>
              <a:pPr algn="r"/>
              <a:t>31</a:t>
            </a:fld>
            <a:endParaRPr lang="en-US" altLang="en-US" sz="1200">
              <a:solidFill>
                <a:prstClr val="black"/>
              </a:solidFill>
              <a:ea typeface="ＭＳ Ｐゴシック" pitchFamily="25" charset="-128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7" y="4343400"/>
            <a:ext cx="50323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886" tIns="46944" rIns="93886" bIns="46944"/>
          <a:lstStyle/>
          <a:p>
            <a:pPr eaLnBrk="1" hangingPunct="1"/>
            <a:r>
              <a:rPr lang="en-US" altLang="en-US"/>
              <a:t>Steps</a:t>
            </a:r>
          </a:p>
          <a:p>
            <a:pPr eaLnBrk="1" hangingPunct="1"/>
            <a:r>
              <a:rPr lang="en-US" altLang="en-US"/>
              <a:t>1. Startd sends collector ClassAd describing itself.  (The Schedd does as well, but it has nothing interesting to say yet.)</a:t>
            </a:r>
          </a:p>
          <a:p>
            <a:pPr eaLnBrk="1" hangingPunct="1"/>
            <a:r>
              <a:rPr lang="en-US" altLang="en-US"/>
              <a:t>2. The user calls condor_submit to submit a job.  The job is handed off to the schedd and condor_submit returns.</a:t>
            </a:r>
          </a:p>
          <a:p>
            <a:pPr eaLnBrk="1" hangingPunct="1"/>
            <a:r>
              <a:rPr lang="en-US" altLang="en-US"/>
              <a:t>3. The schedd alerts the collector that it now has a job waiting.</a:t>
            </a:r>
          </a:p>
          <a:p>
            <a:pPr eaLnBrk="1" hangingPunct="1"/>
            <a:r>
              <a:rPr lang="en-US" altLang="en-US"/>
              <a:t>4. The negotiator asks the collector for a list machines able to run jobs and schedd queues with waiting jobs.</a:t>
            </a:r>
          </a:p>
          <a:p>
            <a:pPr eaLnBrk="1" hangingPunct="1"/>
            <a:r>
              <a:rPr lang="en-US" altLang="en-US"/>
              <a:t>5. The negotiator contacts the schedd to learn about the waiting job.</a:t>
            </a:r>
          </a:p>
          <a:p>
            <a:pPr eaLnBrk="1" hangingPunct="1"/>
            <a:r>
              <a:rPr lang="en-US" altLang="en-US"/>
              <a:t>6. The negotiator matches the waiting job with the waiting machine.</a:t>
            </a:r>
          </a:p>
          <a:p>
            <a:pPr eaLnBrk="1" hangingPunct="1"/>
            <a:r>
              <a:rPr lang="en-US" altLang="en-US"/>
              <a:t>7. The negotiator alerts the schedd and the startd that there is a match.</a:t>
            </a:r>
          </a:p>
          <a:p>
            <a:pPr eaLnBrk="1" hangingPunct="1"/>
            <a:r>
              <a:rPr lang="en-US" altLang="en-US"/>
              <a:t>8. The schedd contacts the startd to claim the match.</a:t>
            </a:r>
          </a:p>
          <a:p>
            <a:pPr eaLnBrk="1" hangingPunct="1"/>
            <a:r>
              <a:rPr lang="en-US" altLang="en-US"/>
              <a:t>9. The schedd starts a shadow to monitor the job.</a:t>
            </a:r>
          </a:p>
          <a:p>
            <a:pPr eaLnBrk="1" hangingPunct="1"/>
            <a:r>
              <a:rPr lang="en-US" altLang="en-US"/>
              <a:t>10. The startd starts a starter to start the job.</a:t>
            </a:r>
          </a:p>
          <a:p>
            <a:pPr eaLnBrk="1" hangingPunct="1"/>
            <a:r>
              <a:rPr lang="en-US" altLang="en-US"/>
              <a:t>11. The starter and the shadow contact each other.</a:t>
            </a:r>
          </a:p>
          <a:p>
            <a:pPr eaLnBrk="1" hangingPunct="1"/>
            <a:r>
              <a:rPr lang="en-US" altLang="en-US"/>
              <a:t>11. The starter starts the job.</a:t>
            </a:r>
          </a:p>
          <a:p>
            <a:pPr eaLnBrk="1" hangingPunct="1"/>
            <a:r>
              <a:rPr lang="en-US" altLang="en-US"/>
              <a:t>12. If the job is using the Condor syscall library (typically through being condor_compiled), it will contact the shadow to access necessary files.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886" tIns="46944" rIns="93886" bIns="46944" anchor="b"/>
          <a:lstStyle>
            <a:lvl1pPr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fld id="{F96CA1C8-4605-4FE0-AA6C-38959C2BA041}" type="slidenum">
              <a:rPr lang="en-US" altLang="en-US" sz="1200">
                <a:solidFill>
                  <a:prstClr val="black"/>
                </a:solidFill>
                <a:ea typeface="ＭＳ Ｐゴシック" pitchFamily="25" charset="-128"/>
              </a:rPr>
              <a:pPr algn="r"/>
              <a:t>32</a:t>
            </a:fld>
            <a:endParaRPr lang="en-US" altLang="en-US" sz="1200">
              <a:solidFill>
                <a:prstClr val="black"/>
              </a:solidFill>
              <a:ea typeface="ＭＳ Ｐゴシック" pitchFamily="25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7" y="4343400"/>
            <a:ext cx="50323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886" tIns="46944" rIns="93886" bIns="46944"/>
          <a:lstStyle/>
          <a:p>
            <a:pPr eaLnBrk="1" hangingPunct="1"/>
            <a:r>
              <a:rPr lang="en-US" altLang="en-US"/>
              <a:t>Steps</a:t>
            </a:r>
          </a:p>
          <a:p>
            <a:pPr eaLnBrk="1" hangingPunct="1"/>
            <a:r>
              <a:rPr lang="en-US" altLang="en-US"/>
              <a:t>1. Startd sends collector ClassAd describing itself.  (The Schedd does as well, but it has nothing interesting to say yet.)</a:t>
            </a:r>
          </a:p>
          <a:p>
            <a:pPr eaLnBrk="1" hangingPunct="1"/>
            <a:r>
              <a:rPr lang="en-US" altLang="en-US"/>
              <a:t>2. The user calls condor_submit to submit a job.  The job is handed off to the schedd and condor_submit returns.</a:t>
            </a:r>
          </a:p>
          <a:p>
            <a:pPr eaLnBrk="1" hangingPunct="1"/>
            <a:r>
              <a:rPr lang="en-US" altLang="en-US"/>
              <a:t>3. The schedd alerts the collector that it now has a job waiting.</a:t>
            </a:r>
          </a:p>
          <a:p>
            <a:pPr eaLnBrk="1" hangingPunct="1"/>
            <a:r>
              <a:rPr lang="en-US" altLang="en-US"/>
              <a:t>4. The negotiator asks the collector for a list machines able to run jobs and schedd queues with waiting jobs.</a:t>
            </a:r>
          </a:p>
          <a:p>
            <a:pPr eaLnBrk="1" hangingPunct="1"/>
            <a:r>
              <a:rPr lang="en-US" altLang="en-US"/>
              <a:t>5. The negotiator contacts the schedd to learn about the waiting job.</a:t>
            </a:r>
          </a:p>
          <a:p>
            <a:pPr eaLnBrk="1" hangingPunct="1"/>
            <a:r>
              <a:rPr lang="en-US" altLang="en-US"/>
              <a:t>6. The negotiator matches the waiting job with the waiting machine.</a:t>
            </a:r>
          </a:p>
          <a:p>
            <a:pPr eaLnBrk="1" hangingPunct="1"/>
            <a:r>
              <a:rPr lang="en-US" altLang="en-US"/>
              <a:t>7. The negotiator alerts the schedd and the startd that there is a match.</a:t>
            </a:r>
          </a:p>
          <a:p>
            <a:pPr eaLnBrk="1" hangingPunct="1"/>
            <a:r>
              <a:rPr lang="en-US" altLang="en-US"/>
              <a:t>8. The schedd contacts the startd to claim the match.</a:t>
            </a:r>
          </a:p>
          <a:p>
            <a:pPr eaLnBrk="1" hangingPunct="1"/>
            <a:r>
              <a:rPr lang="en-US" altLang="en-US"/>
              <a:t>9. The schedd starts a shadow to monitor the job.</a:t>
            </a:r>
          </a:p>
          <a:p>
            <a:pPr eaLnBrk="1" hangingPunct="1"/>
            <a:r>
              <a:rPr lang="en-US" altLang="en-US"/>
              <a:t>10. The startd starts a starter to start the job.</a:t>
            </a:r>
          </a:p>
          <a:p>
            <a:pPr eaLnBrk="1" hangingPunct="1"/>
            <a:r>
              <a:rPr lang="en-US" altLang="en-US"/>
              <a:t>11. The starter and the shadow contact each other.</a:t>
            </a:r>
          </a:p>
          <a:p>
            <a:pPr eaLnBrk="1" hangingPunct="1"/>
            <a:r>
              <a:rPr lang="en-US" altLang="en-US"/>
              <a:t>11. The starter starts the job.</a:t>
            </a:r>
          </a:p>
          <a:p>
            <a:pPr eaLnBrk="1" hangingPunct="1"/>
            <a:r>
              <a:rPr lang="en-US" altLang="en-US"/>
              <a:t>12. If the job is using the Condor syscall library (typically through being condor_compiled), it will contact the shadow to access necessary files.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886" tIns="46944" rIns="93886" bIns="46944" anchor="b"/>
          <a:lstStyle>
            <a:lvl1pPr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887413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8874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fld id="{E1C447C5-11D2-459F-8AE8-A170BFD899F5}" type="slidenum">
              <a:rPr lang="en-US" altLang="en-US" sz="1200">
                <a:solidFill>
                  <a:prstClr val="black"/>
                </a:solidFill>
                <a:ea typeface="ＭＳ Ｐゴシック" pitchFamily="25" charset="-128"/>
              </a:rPr>
              <a:pPr algn="r"/>
              <a:t>33</a:t>
            </a:fld>
            <a:endParaRPr lang="en-US" altLang="en-US" sz="1200">
              <a:solidFill>
                <a:prstClr val="black"/>
              </a:solidFill>
              <a:ea typeface="ＭＳ Ｐゴシック" pitchFamily="25" charset="-128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7" y="4343400"/>
            <a:ext cx="503237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886" tIns="46944" rIns="93886" bIns="46944"/>
          <a:lstStyle/>
          <a:p>
            <a:pPr eaLnBrk="1" hangingPunct="1"/>
            <a:r>
              <a:rPr lang="en-US" altLang="en-US"/>
              <a:t>Steps</a:t>
            </a:r>
          </a:p>
          <a:p>
            <a:pPr eaLnBrk="1" hangingPunct="1"/>
            <a:r>
              <a:rPr lang="en-US" altLang="en-US"/>
              <a:t>1. Startd sends collector ClassAd describing itself.  (The Schedd does as well, but it has nothing interesting to say yet.)</a:t>
            </a:r>
          </a:p>
          <a:p>
            <a:pPr eaLnBrk="1" hangingPunct="1"/>
            <a:r>
              <a:rPr lang="en-US" altLang="en-US"/>
              <a:t>2. The user calls condor_submit to submit a job.  The job is handed off to the schedd and condor_submit returns.</a:t>
            </a:r>
          </a:p>
          <a:p>
            <a:pPr eaLnBrk="1" hangingPunct="1"/>
            <a:r>
              <a:rPr lang="en-US" altLang="en-US"/>
              <a:t>3. The schedd alerts the collector that it now has a job waiting.</a:t>
            </a:r>
          </a:p>
          <a:p>
            <a:pPr eaLnBrk="1" hangingPunct="1"/>
            <a:r>
              <a:rPr lang="en-US" altLang="en-US"/>
              <a:t>4. The negotiator asks the collector for a list machines able to run jobs and schedd queues with waiting jobs.</a:t>
            </a:r>
          </a:p>
          <a:p>
            <a:pPr eaLnBrk="1" hangingPunct="1"/>
            <a:r>
              <a:rPr lang="en-US" altLang="en-US"/>
              <a:t>5. The negotiator contacts the schedd to learn about the waiting job.</a:t>
            </a:r>
          </a:p>
          <a:p>
            <a:pPr eaLnBrk="1" hangingPunct="1"/>
            <a:r>
              <a:rPr lang="en-US" altLang="en-US"/>
              <a:t>6. The negotiator matches the waiting job with the waiting machine.</a:t>
            </a:r>
          </a:p>
          <a:p>
            <a:pPr eaLnBrk="1" hangingPunct="1"/>
            <a:r>
              <a:rPr lang="en-US" altLang="en-US"/>
              <a:t>7. The negotiator alerts the schedd and the startd that there is a match.</a:t>
            </a:r>
          </a:p>
          <a:p>
            <a:pPr eaLnBrk="1" hangingPunct="1"/>
            <a:r>
              <a:rPr lang="en-US" altLang="en-US"/>
              <a:t>8. The schedd contacts the startd to claim the match.</a:t>
            </a:r>
          </a:p>
          <a:p>
            <a:pPr eaLnBrk="1" hangingPunct="1"/>
            <a:r>
              <a:rPr lang="en-US" altLang="en-US"/>
              <a:t>9. The schedd starts a shadow to monitor the job.</a:t>
            </a:r>
          </a:p>
          <a:p>
            <a:pPr eaLnBrk="1" hangingPunct="1"/>
            <a:r>
              <a:rPr lang="en-US" altLang="en-US"/>
              <a:t>10. The startd starts a starter to start the job.</a:t>
            </a:r>
          </a:p>
          <a:p>
            <a:pPr eaLnBrk="1" hangingPunct="1"/>
            <a:r>
              <a:rPr lang="en-US" altLang="en-US"/>
              <a:t>11. The starter and the shadow contact each other.</a:t>
            </a:r>
          </a:p>
          <a:p>
            <a:pPr eaLnBrk="1" hangingPunct="1"/>
            <a:r>
              <a:rPr lang="en-US" altLang="en-US"/>
              <a:t>11. The starter starts the job.</a:t>
            </a:r>
          </a:p>
          <a:p>
            <a:pPr eaLnBrk="1" hangingPunct="1"/>
            <a:r>
              <a:rPr lang="en-US" altLang="en-US"/>
              <a:t>12. If the job is using the Condor syscall library (typically through being condor_compiled), it will contact the shadow to access necessary files.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HTC_logo_color_v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4" y="436960"/>
            <a:ext cx="2211387" cy="94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vmuser\Desktop\HTCondor_red_blk_no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6" y="1494235"/>
            <a:ext cx="2708275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3258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830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7B0B7-E75A-45E6-8334-DC3A57A25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6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3771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3771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E83DE-4924-4CEB-B587-40D68EDCB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2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81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1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58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4012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5752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6916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96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079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0934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0282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9982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79731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622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956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6736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7559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3381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3594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60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BF044-77D7-4194-95AC-E462B665E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9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8880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027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8913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9790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435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23138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2912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94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40577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4" y="1016794"/>
            <a:ext cx="8397875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39ACDAA-F858-4D5C-8740-6F56818E3C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58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67600" y="4686300"/>
            <a:ext cx="990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DFF8D-01C6-456E-8402-4011AB2E71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8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64" y="1016794"/>
            <a:ext cx="8397875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39ACDAA-F858-4D5C-8740-6F56818E3C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48227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1543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170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37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8208D-0250-4ED8-9CAC-6A438104E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16ACA-F66D-42EC-9687-31F200158F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3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2BB8D-2BA2-4A87-8345-E04FA754A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18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910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2263" y="1016794"/>
            <a:ext cx="8399462" cy="317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0" r:id="rId3"/>
    <p:sldLayoutId id="2147483739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40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8000"/>
        </a:buClr>
        <a:buSzPct val="120000"/>
        <a:buChar char="›"/>
        <a:defRPr sz="3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90000"/>
        <a:buFont typeface="Marlett" pitchFamily="2" charset="2"/>
        <a:buChar char="h"/>
        <a:defRPr sz="2800">
          <a:solidFill>
            <a:schemeClr val="tx1"/>
          </a:solidFill>
          <a:latin typeface="+mn-lt"/>
          <a:ea typeface="MS PGothic" pitchFamily="34" charset="-128"/>
          <a:cs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8637"/>
            <a:ext cx="7772400" cy="1961002"/>
          </a:xfrm>
        </p:spPr>
        <p:txBody>
          <a:bodyPr/>
          <a:lstStyle/>
          <a:p>
            <a:r>
              <a:rPr lang="en-US" smtClean="0">
                <a:latin typeface="Arial Black" panose="020B0A04020102020204" pitchFamily="34" charset="0"/>
              </a:rPr>
              <a:t>Condor Philosophy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Greg Thain</a:t>
            </a:r>
          </a:p>
        </p:txBody>
      </p:sp>
    </p:spTree>
    <p:extLst>
      <p:ext uri="{BB962C8B-B14F-4D97-AF65-F5344CB8AC3E}">
        <p14:creationId xmlns:p14="http://schemas.microsoft.com/office/powerpoint/2010/main" val="14097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2146" y="607683"/>
            <a:ext cx="8636542" cy="392559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</a:t>
            </a:r>
            <a:r>
              <a:rPr lang="en-US" sz="2800" dirty="0" smtClean="0"/>
              <a:t>mall </a:t>
            </a:r>
            <a:r>
              <a:rPr lang="en-US" sz="2800" dirty="0" err="1" smtClean="0"/>
              <a:t>condor_master</a:t>
            </a:r>
            <a:r>
              <a:rPr lang="en-US" sz="2800" dirty="0" smtClean="0"/>
              <a:t> runs on all condor machines</a:t>
            </a:r>
          </a:p>
          <a:p>
            <a:pPr marL="0" indent="0">
              <a:buNone/>
            </a:pPr>
            <a:r>
              <a:rPr lang="en-US" sz="2800" dirty="0" smtClean="0"/>
              <a:t>Responsibilities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Like </a:t>
            </a:r>
            <a:r>
              <a:rPr lang="en-US" strike="sngStrike" dirty="0" err="1" smtClean="0"/>
              <a:t>systemd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, </a:t>
            </a:r>
          </a:p>
          <a:p>
            <a:pPr lvl="2"/>
            <a:r>
              <a:rPr lang="en-US" dirty="0" smtClean="0"/>
              <a:t>starts, restarts, kills children</a:t>
            </a:r>
          </a:p>
          <a:p>
            <a:pPr lvl="1"/>
            <a:r>
              <a:rPr lang="en-US" dirty="0" err="1" smtClean="0"/>
              <a:t>condor_on</a:t>
            </a:r>
            <a:r>
              <a:rPr lang="en-US" dirty="0" smtClean="0"/>
              <a:t>, </a:t>
            </a:r>
            <a:endParaRPr lang="en-US" dirty="0"/>
          </a:p>
          <a:p>
            <a:pPr lvl="1"/>
            <a:r>
              <a:rPr lang="en-US" dirty="0" err="1" smtClean="0"/>
              <a:t>condor_off</a:t>
            </a:r>
            <a:r>
              <a:rPr lang="en-US" dirty="0" smtClean="0"/>
              <a:t>, </a:t>
            </a:r>
            <a:r>
              <a:rPr lang="en-US" dirty="0" err="1" smtClean="0"/>
              <a:t>condor_reconfig</a:t>
            </a:r>
            <a:endParaRPr lang="en-US" dirty="0" smtClean="0"/>
          </a:p>
          <a:p>
            <a:pPr lvl="1"/>
            <a:r>
              <a:rPr lang="en-US" dirty="0" smtClean="0"/>
              <a:t>Detects hung kids and kills them(!)</a:t>
            </a:r>
          </a:p>
          <a:p>
            <a:pPr lvl="1"/>
            <a:r>
              <a:rPr lang="en-US" dirty="0" smtClean="0"/>
              <a:t>Exits if disk full</a:t>
            </a:r>
          </a:p>
          <a:p>
            <a:pPr lvl="1"/>
            <a:r>
              <a:rPr lang="en-US" dirty="0" smtClean="0"/>
              <a:t>Runs Linux kernel tuning script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To reliably run… requires parent</a:t>
            </a:r>
            <a:endParaRPr lang="en-US" i="1" dirty="0"/>
          </a:p>
        </p:txBody>
      </p:sp>
      <p:sp>
        <p:nvSpPr>
          <p:cNvPr id="4" name="Oval 3"/>
          <p:cNvSpPr/>
          <p:nvPr/>
        </p:nvSpPr>
        <p:spPr bwMode="auto">
          <a:xfrm>
            <a:off x="6248400" y="1513840"/>
            <a:ext cx="2214880" cy="10566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master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5480" y="3154260"/>
            <a:ext cx="1310640" cy="6252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child1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655560" y="3154259"/>
            <a:ext cx="1310640" cy="62525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child2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350000" y="2570480"/>
            <a:ext cx="955040" cy="5837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7305040" y="2570481"/>
            <a:ext cx="955040" cy="5837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6068643" y="2631039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Fork/exec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833360" y="2723869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Fork/exec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endCxn id="4" idx="2"/>
          </p:cNvCxnSpPr>
          <p:nvPr/>
        </p:nvCxnSpPr>
        <p:spPr bwMode="auto">
          <a:xfrm>
            <a:off x="5222240" y="2042160"/>
            <a:ext cx="102616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5512083" y="1744140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TCP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0417" y="1765161"/>
            <a:ext cx="1021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On/off/restart</a:t>
            </a:r>
          </a:p>
          <a:p>
            <a:r>
              <a:rPr lang="en-US" sz="1200" dirty="0" smtClean="0"/>
              <a:t>commands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36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60" y="1056323"/>
            <a:ext cx="50292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2263" y="1016794"/>
            <a:ext cx="5377497" cy="37584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Manage:</a:t>
            </a:r>
          </a:p>
          <a:p>
            <a:r>
              <a:rPr lang="en-US" dirty="0" smtClean="0"/>
              <a:t>Remove what you create</a:t>
            </a:r>
          </a:p>
          <a:p>
            <a:pPr lvl="1"/>
            <a:r>
              <a:rPr lang="en-US" dirty="0" smtClean="0"/>
              <a:t>and what they created…</a:t>
            </a:r>
          </a:p>
          <a:p>
            <a:r>
              <a:rPr lang="en-US" dirty="0" smtClean="0"/>
              <a:t>Measure what you create</a:t>
            </a:r>
          </a:p>
          <a:p>
            <a:pPr lvl="1"/>
            <a:r>
              <a:rPr lang="en-US" dirty="0" smtClean="0"/>
              <a:t>And report it</a:t>
            </a:r>
          </a:p>
          <a:p>
            <a:r>
              <a:rPr lang="en-US" dirty="0" smtClean="0"/>
              <a:t>Limit what you create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</a:t>
            </a:r>
            <a:r>
              <a:rPr lang="en-US" i="1" dirty="0" smtClean="0"/>
              <a:t>manages</a:t>
            </a:r>
            <a:r>
              <a:rPr lang="en-US" dirty="0" smtClean="0"/>
              <a:t>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35755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Requires a scheduler, the </a:t>
            </a:r>
            <a:r>
              <a:rPr lang="en-US" dirty="0" err="1" smtClean="0"/>
              <a:t>condor_schedd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Users submit jobs to schedd</a:t>
            </a:r>
          </a:p>
          <a:p>
            <a:pPr marL="0" indent="0">
              <a:buNone/>
            </a:pPr>
            <a:r>
              <a:rPr lang="en-US" dirty="0" smtClean="0"/>
              <a:t>Schedd is a database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reliable, slow</a:t>
            </a:r>
          </a:p>
          <a:p>
            <a:pPr marL="0" indent="0">
              <a:buNone/>
            </a:pPr>
            <a:r>
              <a:rPr lang="en-US" dirty="0" smtClean="0"/>
              <a:t>On crash, all restart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To support many jobs,</a:t>
            </a:r>
          </a:p>
          <a:p>
            <a:pPr marL="0" indent="0">
              <a:buNone/>
            </a:pPr>
            <a:r>
              <a:rPr lang="en-US" dirty="0" smtClean="0"/>
              <a:t> reliably means…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as many jobs…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58" y="2367281"/>
            <a:ext cx="4445242" cy="277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55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944" y="148301"/>
            <a:ext cx="9144000" cy="685800"/>
          </a:xfrm>
        </p:spPr>
        <p:txBody>
          <a:bodyPr/>
          <a:lstStyle/>
          <a:p>
            <a:r>
              <a:rPr lang="en-US" dirty="0" smtClean="0"/>
              <a:t>Scaling via many submit points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68908" y="4618199"/>
            <a:ext cx="3198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 machines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26" y="10631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226" y="12155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626" y="13679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026" y="15203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26" y="16727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26" y="18251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70026" y="2886932"/>
            <a:ext cx="137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  <p:pic>
        <p:nvPicPr>
          <p:cNvPr id="3074" name="Picture 2" descr="C:\Users\gthain\AppData\Local\Microsoft\Windows\INetCache\IE\UX4WY9Z7\Server2_by_mimooh.sv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91" y="910000"/>
            <a:ext cx="1158551" cy="16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99453" y="4187312"/>
            <a:ext cx="1944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Manager</a:t>
            </a:r>
            <a:endParaRPr lang="en-US" dirty="0"/>
          </a:p>
        </p:txBody>
      </p:sp>
      <p:pic>
        <p:nvPicPr>
          <p:cNvPr id="3075" name="Picture 3" descr="C:\Users\gthain\AppData\Local\Microsoft\Windows\INetCache\IE\AX77XF3R\stoplight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364" y="3479624"/>
            <a:ext cx="1033462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24" idx="3"/>
          </p:cNvCxnSpPr>
          <p:nvPr/>
        </p:nvCxnSpPr>
        <p:spPr bwMode="auto">
          <a:xfrm>
            <a:off x="1145607" y="2988375"/>
            <a:ext cx="5214553" cy="107562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3075" idx="3"/>
          </p:cNvCxnSpPr>
          <p:nvPr/>
        </p:nvCxnSpPr>
        <p:spPr bwMode="auto">
          <a:xfrm flipV="1">
            <a:off x="7312826" y="2395443"/>
            <a:ext cx="595357" cy="1798556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127760" y="1825171"/>
            <a:ext cx="5232400" cy="1982511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4" name="Picture 2" descr="C:\Users\gthain\AppData\Local\Microsoft\Windows\INetCache\IE\UX4WY9Z7\Server2_by_mimooh.sv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4" y="2169068"/>
            <a:ext cx="1158551" cy="16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gthain\AppData\Local\Microsoft\Windows\INetCache\IE\UX4WY9Z7\Server2_by_mimooh.sv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3" y="3410152"/>
            <a:ext cx="1158551" cy="16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/>
          <p:cNvCxnSpPr/>
          <p:nvPr/>
        </p:nvCxnSpPr>
        <p:spPr bwMode="auto">
          <a:xfrm flipV="1">
            <a:off x="975360" y="4422499"/>
            <a:ext cx="5425597" cy="322221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>
            <a:stCxn id="3074" idx="3"/>
          </p:cNvCxnSpPr>
          <p:nvPr/>
        </p:nvCxnSpPr>
        <p:spPr bwMode="auto">
          <a:xfrm>
            <a:off x="1127760" y="1729307"/>
            <a:ext cx="6513224" cy="60960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V="1">
            <a:off x="1046480" y="2468880"/>
            <a:ext cx="6716424" cy="41805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>
            <a:stCxn id="25" idx="3"/>
          </p:cNvCxnSpPr>
          <p:nvPr/>
        </p:nvCxnSpPr>
        <p:spPr bwMode="auto">
          <a:xfrm flipV="1">
            <a:off x="1186404" y="2643707"/>
            <a:ext cx="6759380" cy="158575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247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944" y="148301"/>
            <a:ext cx="9144000" cy="685800"/>
          </a:xfrm>
        </p:spPr>
        <p:txBody>
          <a:bodyPr/>
          <a:lstStyle/>
          <a:p>
            <a:r>
              <a:rPr lang="en-US" dirty="0" smtClean="0"/>
              <a:t>Scaling via many submit points</a:t>
            </a:r>
            <a:endParaRPr lang="en-US" dirty="0"/>
          </a:p>
        </p:txBody>
      </p:sp>
      <p:pic>
        <p:nvPicPr>
          <p:cNvPr id="3074" name="Picture 2" descr="C:\Users\gthain\AppData\Local\Microsoft\Windows\INetCache\IE\UX4WY9Z7\Server2_by_mimooh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91" y="910000"/>
            <a:ext cx="1158551" cy="16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gthain\AppData\Local\Microsoft\Windows\INetCache\IE\UX4WY9Z7\Server2_by_mimooh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4" y="2169068"/>
            <a:ext cx="1158551" cy="16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gthain\AppData\Local\Microsoft\Windows\INetCache\IE\UX4WY9Z7\Server2_by_mimooh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3" y="3410152"/>
            <a:ext cx="1158551" cy="16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1"/>
          <p:cNvSpPr>
            <a:spLocks noGrp="1"/>
          </p:cNvSpPr>
          <p:nvPr>
            <p:ph idx="1"/>
          </p:nvPr>
        </p:nvSpPr>
        <p:spPr>
          <a:xfrm>
            <a:off x="1348423" y="1403057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Adding submit points just helps scaling</a:t>
            </a:r>
          </a:p>
          <a:p>
            <a:pPr marL="0" indent="0">
              <a:buNone/>
            </a:pPr>
            <a:r>
              <a:rPr lang="en-US" dirty="0" smtClean="0"/>
              <a:t>Allows submit near the user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“Submit locally, run globally”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does a little</a:t>
            </a:r>
          </a:p>
          <a:p>
            <a:r>
              <a:rPr lang="en-US" dirty="0" smtClean="0"/>
              <a:t>Schedd has jobs, can request machines</a:t>
            </a:r>
          </a:p>
          <a:p>
            <a:r>
              <a:rPr lang="en-US" dirty="0" smtClean="0"/>
              <a:t>But only uses the machines given to it</a:t>
            </a:r>
          </a:p>
          <a:p>
            <a:endParaRPr lang="en-US" dirty="0"/>
          </a:p>
          <a:p>
            <a:r>
              <a:rPr lang="en-US" dirty="0" smtClean="0"/>
              <a:t>Scheduling, not planning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 schedd doesn’t 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2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2263" y="1413034"/>
            <a:ext cx="8399462" cy="3170635"/>
          </a:xfrm>
        </p:spPr>
        <p:txBody>
          <a:bodyPr/>
          <a:lstStyle/>
          <a:p>
            <a:r>
              <a:rPr lang="en-US" dirty="0" smtClean="0"/>
              <a:t>One process per running job on submit</a:t>
            </a:r>
          </a:p>
          <a:p>
            <a:r>
              <a:rPr lang="en-US" dirty="0" smtClean="0"/>
              <a:t>Responsible for job’s policy remotely</a:t>
            </a:r>
          </a:p>
          <a:p>
            <a:pPr lvl="1"/>
            <a:r>
              <a:rPr lang="en-US" dirty="0" smtClean="0"/>
              <a:t>Tells the worker node what to do</a:t>
            </a:r>
          </a:p>
          <a:p>
            <a:r>
              <a:rPr lang="en-US" dirty="0" smtClean="0"/>
              <a:t>Expensive?  Yes – worth 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54000"/>
            <a:ext cx="9144000" cy="685800"/>
          </a:xfrm>
        </p:spPr>
        <p:txBody>
          <a:bodyPr/>
          <a:lstStyle/>
          <a:p>
            <a:r>
              <a:rPr lang="en-US" dirty="0" smtClean="0"/>
              <a:t>The shadow manage running, remote 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7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Implies machines are heterogeneous</a:t>
            </a:r>
          </a:p>
          <a:p>
            <a:pPr marL="0" indent="0">
              <a:buNone/>
            </a:pPr>
            <a:r>
              <a:rPr lang="en-US" dirty="0" smtClean="0"/>
              <a:t>Could be foreign pools</a:t>
            </a:r>
          </a:p>
          <a:p>
            <a:pPr marL="0" indent="0">
              <a:buNone/>
            </a:pPr>
            <a:r>
              <a:rPr lang="en-US" dirty="0" smtClean="0"/>
              <a:t>Could be same pool with different </a:t>
            </a:r>
            <a:r>
              <a:rPr lang="en-US" dirty="0" err="1" smtClean="0"/>
              <a:t>config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Could be places without shared filesystem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i="1" dirty="0" smtClean="0"/>
              <a:t>on as many machines</a:t>
            </a:r>
            <a:endParaRPr lang="en-US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61" y="4011888"/>
            <a:ext cx="595357" cy="1027472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21" y="3976328"/>
            <a:ext cx="595357" cy="1027472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821" y="4011888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021" y="3999188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581" y="4011888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40" y="3385242"/>
            <a:ext cx="958460" cy="165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37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016794"/>
            <a:ext cx="9005103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Split responsibility: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Worker side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Submit side</a:t>
            </a:r>
          </a:p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b="1" i="1" dirty="0" smtClean="0"/>
              <a:t>encourage</a:t>
            </a:r>
            <a:r>
              <a:rPr lang="en-US" dirty="0" smtClean="0"/>
              <a:t> different </a:t>
            </a:r>
            <a:r>
              <a:rPr lang="en-US" dirty="0" err="1" smtClean="0"/>
              <a:t>config</a:t>
            </a:r>
            <a:r>
              <a:rPr lang="en-US" dirty="0" smtClean="0"/>
              <a:t> on both sides</a:t>
            </a:r>
          </a:p>
          <a:p>
            <a:pPr marL="0" indent="0">
              <a:buNone/>
            </a:pPr>
            <a:r>
              <a:rPr lang="en-US" dirty="0" smtClean="0"/>
              <a:t>Always focusing on responsibility of the side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Always consider where responsibility goes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wo-faced nature of HTCondor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30" y="812800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812800"/>
            <a:ext cx="2095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1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Startd represents the policy of the machine</a:t>
            </a:r>
          </a:p>
          <a:p>
            <a:r>
              <a:rPr lang="en-US" dirty="0" smtClean="0"/>
              <a:t>Creates “slots”, places for jobs to run</a:t>
            </a:r>
          </a:p>
          <a:p>
            <a:r>
              <a:rPr lang="en-US" dirty="0" smtClean="0"/>
              <a:t>Could conflict with job’s policy?</a:t>
            </a:r>
          </a:p>
          <a:p>
            <a:pPr lvl="1"/>
            <a:r>
              <a:rPr lang="en-US" dirty="0" smtClean="0"/>
              <a:t>Who wins?</a:t>
            </a:r>
          </a:p>
          <a:p>
            <a:pPr lvl="1"/>
            <a:endParaRPr lang="en-US" dirty="0"/>
          </a:p>
          <a:p>
            <a:r>
              <a:rPr lang="en-US" dirty="0" smtClean="0"/>
              <a:t>Always the machine – the job is a guest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4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289311" y="671385"/>
            <a:ext cx="8399462" cy="3472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457200" lvl="1" indent="0">
              <a:buNone/>
            </a:pPr>
            <a:endParaRPr lang="en-US" kern="0" dirty="0" smtClean="0"/>
          </a:p>
          <a:p>
            <a:pPr marL="457200" lvl="1" indent="0">
              <a:buNone/>
            </a:pPr>
            <a:endParaRPr lang="en-US" kern="0" dirty="0"/>
          </a:p>
          <a:p>
            <a:pPr marL="457200" lvl="1" indent="0">
              <a:buNone/>
            </a:pPr>
            <a:r>
              <a:rPr lang="en-US" kern="0" dirty="0" smtClean="0"/>
              <a:t>The other talks are about the </a:t>
            </a:r>
            <a:r>
              <a:rPr lang="en-US" b="1" kern="0" dirty="0" err="1" smtClean="0"/>
              <a:t>hows</a:t>
            </a:r>
            <a:r>
              <a:rPr lang="en-US" b="1" kern="0" dirty="0" smtClean="0"/>
              <a:t> </a:t>
            </a:r>
            <a:r>
              <a:rPr lang="en-US" kern="0" dirty="0" smtClean="0"/>
              <a:t>of HTCondor</a:t>
            </a:r>
          </a:p>
          <a:p>
            <a:pPr marL="457200" lvl="1" indent="0">
              <a:buNone/>
            </a:pPr>
            <a:endParaRPr lang="en-US" kern="0" dirty="0" smtClean="0"/>
          </a:p>
          <a:p>
            <a:pPr marL="457200" lvl="1" indent="0">
              <a:buNone/>
            </a:pPr>
            <a:r>
              <a:rPr lang="en-US" kern="0" dirty="0" smtClean="0"/>
              <a:t>This talk is about the </a:t>
            </a:r>
            <a:r>
              <a:rPr lang="en-US" b="1" kern="0" dirty="0" smtClean="0"/>
              <a:t>why</a:t>
            </a:r>
            <a:endParaRPr lang="en-US" kern="0" dirty="0" smtClean="0"/>
          </a:p>
          <a:p>
            <a:pPr marL="457200" lvl="1" indent="0">
              <a:buNone/>
            </a:pP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6765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747" y="1005219"/>
            <a:ext cx="8605978" cy="3170635"/>
          </a:xfrm>
        </p:spPr>
        <p:txBody>
          <a:bodyPr/>
          <a:lstStyle/>
          <a:p>
            <a:r>
              <a:rPr lang="en-US" dirty="0" smtClean="0"/>
              <a:t>Near sighted</a:t>
            </a:r>
          </a:p>
          <a:p>
            <a:r>
              <a:rPr lang="en-US" dirty="0" smtClean="0"/>
              <a:t>3 inputs only:</a:t>
            </a:r>
          </a:p>
          <a:p>
            <a:pPr lvl="1"/>
            <a:r>
              <a:rPr lang="en-US" dirty="0" smtClean="0"/>
              <a:t>Machine</a:t>
            </a:r>
          </a:p>
          <a:p>
            <a:pPr lvl="1"/>
            <a:r>
              <a:rPr lang="en-US" dirty="0" smtClean="0"/>
              <a:t>Running Jobs</a:t>
            </a:r>
          </a:p>
          <a:p>
            <a:pPr lvl="1"/>
            <a:r>
              <a:rPr lang="en-US" dirty="0" smtClean="0"/>
              <a:t>Candidate Running Job</a:t>
            </a:r>
          </a:p>
          <a:p>
            <a:r>
              <a:rPr lang="en-US" dirty="0" smtClean="0"/>
              <a:t>Knows nothing about the rest of the system!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Startd Mission Statement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851" y="796249"/>
            <a:ext cx="1582654" cy="2731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96" r="22405"/>
          <a:stretch/>
        </p:blipFill>
        <p:spPr bwMode="auto">
          <a:xfrm>
            <a:off x="3157965" y="1493134"/>
            <a:ext cx="3214314" cy="171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gthain\AppData\Local\Microsoft\Windows\INetCache\IE\K107BPMI\glasses_request_by_rildraw-d4a5op6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255">
            <a:off x="5888184" y="1401870"/>
            <a:ext cx="3110736" cy="152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747" y="1005219"/>
            <a:ext cx="8605978" cy="3170635"/>
          </a:xfrm>
        </p:spPr>
        <p:txBody>
          <a:bodyPr/>
          <a:lstStyle/>
          <a:p>
            <a:r>
              <a:rPr lang="en-US" dirty="0" smtClean="0"/>
              <a:t>Only run some kinds of jobs</a:t>
            </a:r>
          </a:p>
          <a:p>
            <a:r>
              <a:rPr lang="en-US" dirty="0" smtClean="0"/>
              <a:t>Preempt one job for another</a:t>
            </a:r>
          </a:p>
          <a:p>
            <a:r>
              <a:rPr lang="en-US" dirty="0" smtClean="0"/>
              <a:t>Only run 1 job of some type</a:t>
            </a:r>
          </a:p>
          <a:p>
            <a:r>
              <a:rPr lang="en-US" dirty="0" smtClean="0"/>
              <a:t>Expose and match custom resource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the startd can do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851" y="796249"/>
            <a:ext cx="1582654" cy="2731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gthain\AppData\Local\Microsoft\Windows\INetCache\IE\K107BPMI\glasses_request_by_rildraw-d4a5op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255">
            <a:off x="5888184" y="1401870"/>
            <a:ext cx="3110736" cy="152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747" y="1005219"/>
            <a:ext cx="8605978" cy="3170635"/>
          </a:xfrm>
        </p:spPr>
        <p:txBody>
          <a:bodyPr/>
          <a:lstStyle/>
          <a:p>
            <a:r>
              <a:rPr lang="en-US" dirty="0" smtClean="0"/>
              <a:t>Doesn’t run jobs directly,</a:t>
            </a:r>
          </a:p>
          <a:p>
            <a:r>
              <a:rPr lang="en-US" dirty="0" smtClean="0"/>
              <a:t>Creates (and manages!)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child process, the starter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 startd doesn’t run job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851" y="796249"/>
            <a:ext cx="1582654" cy="2731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gthain\AppData\Local\Microsoft\Windows\INetCache\IE\K107BPMI\glasses_request_by_rildraw-d4a5op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255">
            <a:off x="5888184" y="1401870"/>
            <a:ext cx="3110736" cy="152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Startd manages </a:t>
            </a:r>
            <a:r>
              <a:rPr lang="en-US" i="1" dirty="0" smtClean="0"/>
              <a:t>machine, </a:t>
            </a:r>
            <a:r>
              <a:rPr lang="en-US" dirty="0" smtClean="0"/>
              <a:t>starter </a:t>
            </a:r>
            <a:r>
              <a:rPr lang="en-US" i="1" dirty="0" smtClean="0"/>
              <a:t>job</a:t>
            </a:r>
            <a:endParaRPr lang="en-US" dirty="0" smtClean="0"/>
          </a:p>
          <a:p>
            <a:r>
              <a:rPr lang="en-US" dirty="0" smtClean="0"/>
              <a:t>When job starts, startd spawns starter</a:t>
            </a:r>
          </a:p>
          <a:p>
            <a:r>
              <a:rPr lang="en-US" dirty="0" smtClean="0"/>
              <a:t>One starter per job, thus one per slot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2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1943" y="732314"/>
            <a:ext cx="8399462" cy="3170635"/>
          </a:xfrm>
        </p:spPr>
        <p:txBody>
          <a:bodyPr/>
          <a:lstStyle/>
          <a:p>
            <a:r>
              <a:rPr lang="en-US" dirty="0" smtClean="0"/>
              <a:t>Starter manages running job on machine:</a:t>
            </a:r>
          </a:p>
          <a:p>
            <a:r>
              <a:rPr lang="en-US" dirty="0" smtClean="0"/>
              <a:t>Create environment for job</a:t>
            </a:r>
          </a:p>
          <a:p>
            <a:r>
              <a:rPr lang="en-US" dirty="0" smtClean="0"/>
              <a:t>Monitor, report job resource usage home</a:t>
            </a:r>
          </a:p>
          <a:p>
            <a:r>
              <a:rPr lang="en-US" dirty="0" smtClean="0"/>
              <a:t>Creates “Universe” metaphor</a:t>
            </a:r>
          </a:p>
          <a:p>
            <a:r>
              <a:rPr lang="en-US" dirty="0" smtClean="0"/>
              <a:t>Clean up after job</a:t>
            </a:r>
          </a:p>
          <a:p>
            <a:pPr lvl="1"/>
            <a:r>
              <a:rPr lang="en-US" dirty="0" smtClean="0"/>
              <a:t>Condor Philosophy: renters clean up after use</a:t>
            </a:r>
          </a:p>
          <a:p>
            <a:pPr lvl="2"/>
            <a:r>
              <a:rPr lang="en-US" dirty="0" smtClean="0"/>
              <a:t>(Startd cleans up after starter…)</a:t>
            </a:r>
          </a:p>
          <a:p>
            <a:r>
              <a:rPr lang="en-US" dirty="0" smtClean="0"/>
              <a:t>File Transfer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Starter Responsibilities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8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shared FS or File Transfer</a:t>
            </a:r>
          </a:p>
          <a:p>
            <a:r>
              <a:rPr lang="en-US" dirty="0" smtClean="0"/>
              <a:t>Prefer File Transfer:</a:t>
            </a:r>
          </a:p>
          <a:p>
            <a:pPr lvl="1"/>
            <a:r>
              <a:rPr lang="en-US" dirty="0" smtClean="0"/>
              <a:t>Managed</a:t>
            </a:r>
          </a:p>
          <a:p>
            <a:pPr lvl="1"/>
            <a:r>
              <a:rPr lang="en-US" dirty="0" smtClean="0"/>
              <a:t>Portable</a:t>
            </a:r>
          </a:p>
          <a:p>
            <a:pPr lvl="1"/>
            <a:r>
              <a:rPr lang="en-US" dirty="0" smtClean="0"/>
              <a:t>Declarative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words on file transfer…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744720" y="2406485"/>
            <a:ext cx="3596640" cy="200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34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4221"/>
            <a:ext cx="9144000" cy="685800"/>
          </a:xfrm>
        </p:spPr>
        <p:txBody>
          <a:bodyPr/>
          <a:lstStyle/>
          <a:p>
            <a:r>
              <a:rPr lang="en-US" dirty="0" smtClean="0"/>
              <a:t>Moving on to the middle side…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511" y="3128489"/>
            <a:ext cx="137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</a:t>
            </a:r>
            <a:endParaRPr lang="en-US" dirty="0"/>
          </a:p>
        </p:txBody>
      </p:sp>
      <p:sp>
        <p:nvSpPr>
          <p:cNvPr id="6" name="Vertical Scroll 5"/>
          <p:cNvSpPr/>
          <p:nvPr/>
        </p:nvSpPr>
        <p:spPr bwMode="auto">
          <a:xfrm>
            <a:off x="1192193" y="2181728"/>
            <a:ext cx="451412" cy="694481"/>
          </a:xfrm>
          <a:prstGeom prst="verticalScroll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26" y="10631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226" y="12155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626" y="13679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026" y="15203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26" y="16727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26" y="18251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70026" y="2886932"/>
            <a:ext cx="137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  <p:pic>
        <p:nvPicPr>
          <p:cNvPr id="3074" name="Picture 2" descr="C:\Users\gthain\AppData\Local\Microsoft\Windows\INetCache\IE\UX4WY9Z7\Server2_by_mimooh.sv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9" y="1210021"/>
            <a:ext cx="1158551" cy="16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18701" y="4193999"/>
            <a:ext cx="1944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Manager</a:t>
            </a:r>
            <a:endParaRPr lang="en-US" dirty="0"/>
          </a:p>
        </p:txBody>
      </p:sp>
      <p:pic>
        <p:nvPicPr>
          <p:cNvPr id="3075" name="Picture 3" descr="C:\Users\gthain\AppData\Local\Microsoft\Windows\INetCache\IE\AX77XF3R\stoplight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9" y="2804777"/>
            <a:ext cx="1033462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 bwMode="auto">
          <a:xfrm>
            <a:off x="1643605" y="2804777"/>
            <a:ext cx="1977900" cy="1051599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822511" y="2600110"/>
            <a:ext cx="2795115" cy="1256266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03763" y="2083070"/>
            <a:ext cx="5609063" cy="7573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918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1: The Collector</a:t>
            </a:r>
          </a:p>
          <a:p>
            <a:pPr lvl="1"/>
            <a:r>
              <a:rPr lang="en-US" dirty="0" smtClean="0"/>
              <a:t>The central database</a:t>
            </a:r>
          </a:p>
          <a:p>
            <a:pPr lvl="1"/>
            <a:r>
              <a:rPr lang="en-US" dirty="0" smtClean="0"/>
              <a:t>All in memory, lightweight</a:t>
            </a:r>
          </a:p>
          <a:p>
            <a:pPr lvl="1"/>
            <a:r>
              <a:rPr lang="en-US" dirty="0" smtClean="0"/>
              <a:t>Every thing reports to collector</a:t>
            </a:r>
          </a:p>
          <a:p>
            <a:pPr lvl="2"/>
            <a:r>
              <a:rPr lang="en-US" dirty="0" smtClean="0"/>
              <a:t>Everything is a classad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ondor_status</a:t>
            </a:r>
            <a:r>
              <a:rPr lang="en-US" dirty="0" smtClean="0"/>
              <a:t> queries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Central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7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Looses everything when it crashes</a:t>
            </a:r>
          </a:p>
          <a:p>
            <a:r>
              <a:rPr lang="en-US" dirty="0" smtClean="0"/>
              <a:t>Protocol is always be updating</a:t>
            </a:r>
          </a:p>
          <a:p>
            <a:r>
              <a:rPr lang="en-US" dirty="0" smtClean="0"/>
              <a:t>Not a central point of failure</a:t>
            </a:r>
          </a:p>
          <a:p>
            <a:r>
              <a:rPr lang="en-US" dirty="0" smtClean="0"/>
              <a:t>Garbage collects if no updates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“half” of scheduling</a:t>
            </a:r>
          </a:p>
          <a:p>
            <a:r>
              <a:rPr lang="en-US" dirty="0" smtClean="0"/>
              <a:t>Slow, allocates machines to user</a:t>
            </a:r>
          </a:p>
          <a:p>
            <a:pPr lvl="1"/>
            <a:r>
              <a:rPr lang="en-US" dirty="0" smtClean="0"/>
              <a:t>Two phase scheduling:</a:t>
            </a:r>
          </a:p>
          <a:p>
            <a:pPr lvl="2"/>
            <a:r>
              <a:rPr lang="en-US" dirty="0" smtClean="0"/>
              <a:t>Slow, negotiator rebalancing</a:t>
            </a:r>
          </a:p>
          <a:p>
            <a:pPr lvl="2"/>
            <a:r>
              <a:rPr lang="en-US" dirty="0" smtClean="0"/>
              <a:t>Fast, schedd scheduling and reusing of claims</a:t>
            </a:r>
          </a:p>
          <a:p>
            <a:r>
              <a:rPr lang="en-US" dirty="0" smtClean="0"/>
              <a:t>Not a single point of failure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Negotiator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Owner: $$$ (€€€,   £££ ???)</a:t>
            </a:r>
          </a:p>
          <a:p>
            <a:endParaRPr lang="en-US" dirty="0"/>
          </a:p>
          <a:p>
            <a:r>
              <a:rPr lang="en-US" dirty="0" smtClean="0"/>
              <a:t>2) Job Submitter</a:t>
            </a:r>
          </a:p>
          <a:p>
            <a:endParaRPr lang="en-US" dirty="0"/>
          </a:p>
          <a:p>
            <a:r>
              <a:rPr lang="en-US" dirty="0" smtClean="0"/>
              <a:t>3</a:t>
            </a:r>
            <a:r>
              <a:rPr lang="en-US" smtClean="0"/>
              <a:t>) Administrator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Principles: Who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37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0ACD3A50-41AC-4049-872E-9C7352D78DF0}" type="slidenum">
              <a:rPr lang="en-US" altLang="en-US" sz="1200">
                <a:solidFill>
                  <a:srgbClr val="898989"/>
                </a:solidFill>
                <a:latin typeface="Arial" charset="0"/>
              </a:rPr>
              <a:pPr/>
              <a:t>30</a:t>
            </a:fld>
            <a:endParaRPr lang="en-US" altLang="en-US" sz="12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69990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5715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Claiming Protocol</a:t>
            </a:r>
          </a:p>
        </p:txBody>
      </p:sp>
      <p:sp>
        <p:nvSpPr>
          <p:cNvPr id="70" name="Slide Number Placeholder 3"/>
          <p:cNvSpPr txBox="1">
            <a:spLocks noGrp="1"/>
          </p:cNvSpPr>
          <p:nvPr/>
        </p:nvSpPr>
        <p:spPr bwMode="auto">
          <a:xfrm>
            <a:off x="0" y="4933950"/>
            <a:ext cx="990600" cy="209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fld id="{1C08E440-DBB0-47EB-A961-4D31C9A2CCCB}" type="slidenum">
              <a:rPr lang="en-US" altLang="en-US" sz="1400">
                <a:solidFill>
                  <a:srgbClr val="969696"/>
                </a:solidFill>
                <a:latin typeface="Arial" charset="0"/>
                <a:ea typeface="ＭＳ Ｐゴシック" pitchFamily="25" charset="-128"/>
              </a:rPr>
              <a:pPr algn="r"/>
              <a:t>30</a:t>
            </a:fld>
            <a:endParaRPr lang="en-US" altLang="en-US" sz="1400">
              <a:solidFill>
                <a:srgbClr val="969696"/>
              </a:solidFill>
              <a:latin typeface="Arial" charset="0"/>
              <a:ea typeface="ＭＳ Ｐゴシック" pitchFamily="25" charset="-128"/>
            </a:endParaRPr>
          </a:p>
        </p:txBody>
      </p:sp>
      <p:sp>
        <p:nvSpPr>
          <p:cNvPr id="65541" name="Rectangle 33"/>
          <p:cNvSpPr>
            <a:spLocks noChangeArrowheads="1"/>
          </p:cNvSpPr>
          <p:nvPr/>
        </p:nvSpPr>
        <p:spPr bwMode="auto">
          <a:xfrm>
            <a:off x="0" y="4179094"/>
            <a:ext cx="9144000" cy="9644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solidFill>
                <a:prstClr val="black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5542" name="Rectangle 2"/>
          <p:cNvSpPr>
            <a:spLocks noChangeArrowheads="1"/>
          </p:cNvSpPr>
          <p:nvPr/>
        </p:nvSpPr>
        <p:spPr bwMode="auto">
          <a:xfrm>
            <a:off x="4762500" y="2413397"/>
            <a:ext cx="4013200" cy="24574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Execute Machine</a:t>
            </a:r>
          </a:p>
        </p:txBody>
      </p:sp>
      <p:sp>
        <p:nvSpPr>
          <p:cNvPr id="65543" name="Rectangle 4"/>
          <p:cNvSpPr>
            <a:spLocks noChangeArrowheads="1"/>
          </p:cNvSpPr>
          <p:nvPr/>
        </p:nvSpPr>
        <p:spPr bwMode="auto">
          <a:xfrm>
            <a:off x="304800" y="2413397"/>
            <a:ext cx="4025900" cy="24574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Submit Machine</a:t>
            </a:r>
            <a:endParaRPr lang="en-US" altLang="en-US" sz="2800">
              <a:solidFill>
                <a:srgbClr val="4D4D4D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755718" name="Oval 6"/>
          <p:cNvSpPr>
            <a:spLocks noChangeArrowheads="1"/>
          </p:cNvSpPr>
          <p:nvPr/>
        </p:nvSpPr>
        <p:spPr bwMode="auto">
          <a:xfrm>
            <a:off x="469900" y="4023122"/>
            <a:ext cx="1447800" cy="628650"/>
          </a:xfrm>
          <a:prstGeom prst="ellipse">
            <a:avLst/>
          </a:prstGeom>
          <a:solidFill>
            <a:srgbClr val="0FFFC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Submit</a:t>
            </a:r>
          </a:p>
        </p:txBody>
      </p:sp>
      <p:sp>
        <p:nvSpPr>
          <p:cNvPr id="65545" name="Oval 7"/>
          <p:cNvSpPr>
            <a:spLocks noChangeArrowheads="1"/>
          </p:cNvSpPr>
          <p:nvPr/>
        </p:nvSpPr>
        <p:spPr bwMode="auto">
          <a:xfrm>
            <a:off x="1460500" y="2842022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Schedd</a:t>
            </a:r>
          </a:p>
        </p:txBody>
      </p:sp>
      <p:sp>
        <p:nvSpPr>
          <p:cNvPr id="755724" name="Line 12"/>
          <p:cNvSpPr>
            <a:spLocks noChangeShapeType="1"/>
          </p:cNvSpPr>
          <p:nvPr/>
        </p:nvSpPr>
        <p:spPr bwMode="auto">
          <a:xfrm flipV="1">
            <a:off x="1333500" y="3423047"/>
            <a:ext cx="457200" cy="561975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sp>
        <p:nvSpPr>
          <p:cNvPr id="65547" name="Oval 10"/>
          <p:cNvSpPr>
            <a:spLocks noChangeArrowheads="1"/>
          </p:cNvSpPr>
          <p:nvPr/>
        </p:nvSpPr>
        <p:spPr bwMode="auto">
          <a:xfrm>
            <a:off x="6070600" y="2842022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Startd</a:t>
            </a:r>
          </a:p>
        </p:txBody>
      </p:sp>
      <p:sp>
        <p:nvSpPr>
          <p:cNvPr id="65548" name="Rectangle 20"/>
          <p:cNvSpPr>
            <a:spLocks noChangeArrowheads="1"/>
          </p:cNvSpPr>
          <p:nvPr/>
        </p:nvSpPr>
        <p:spPr bwMode="auto">
          <a:xfrm>
            <a:off x="2527300" y="676275"/>
            <a:ext cx="4025900" cy="1129904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Central Manager</a:t>
            </a:r>
            <a:endParaRPr lang="en-US" altLang="en-US" sz="2800">
              <a:solidFill>
                <a:srgbClr val="4D4D4D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755803" name="Freeform 91"/>
          <p:cNvSpPr>
            <a:spLocks/>
          </p:cNvSpPr>
          <p:nvPr/>
        </p:nvSpPr>
        <p:spPr bwMode="auto">
          <a:xfrm>
            <a:off x="4254500" y="1194198"/>
            <a:ext cx="661988" cy="406003"/>
          </a:xfrm>
          <a:custGeom>
            <a:avLst/>
            <a:gdLst>
              <a:gd name="T0" fmla="*/ 0 w 417"/>
              <a:gd name="T1" fmla="*/ 211137 h 341"/>
              <a:gd name="T2" fmla="*/ 330200 w 417"/>
              <a:gd name="T3" fmla="*/ 7937 h 341"/>
              <a:gd name="T4" fmla="*/ 660400 w 417"/>
              <a:gd name="T5" fmla="*/ 261937 h 341"/>
              <a:gd name="T6" fmla="*/ 317500 w 417"/>
              <a:gd name="T7" fmla="*/ 528637 h 341"/>
              <a:gd name="T8" fmla="*/ 38100 w 417"/>
              <a:gd name="T9" fmla="*/ 338137 h 3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7"/>
              <a:gd name="T16" fmla="*/ 0 h 341"/>
              <a:gd name="T17" fmla="*/ 417 w 417"/>
              <a:gd name="T18" fmla="*/ 341 h 3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7" h="341">
                <a:moveTo>
                  <a:pt x="0" y="133"/>
                </a:moveTo>
                <a:cubicBezTo>
                  <a:pt x="35" y="112"/>
                  <a:pt x="139" y="0"/>
                  <a:pt x="208" y="5"/>
                </a:cubicBezTo>
                <a:cubicBezTo>
                  <a:pt x="277" y="10"/>
                  <a:pt x="417" y="110"/>
                  <a:pt x="416" y="165"/>
                </a:cubicBezTo>
                <a:cubicBezTo>
                  <a:pt x="415" y="220"/>
                  <a:pt x="265" y="325"/>
                  <a:pt x="200" y="333"/>
                </a:cubicBezTo>
                <a:cubicBezTo>
                  <a:pt x="135" y="341"/>
                  <a:pt x="61" y="238"/>
                  <a:pt x="24" y="213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sp>
        <p:nvSpPr>
          <p:cNvPr id="65550" name="Oval 21"/>
          <p:cNvSpPr>
            <a:spLocks noChangeArrowheads="1"/>
          </p:cNvSpPr>
          <p:nvPr/>
        </p:nvSpPr>
        <p:spPr bwMode="auto">
          <a:xfrm>
            <a:off x="4940300" y="1083469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Collector</a:t>
            </a:r>
          </a:p>
        </p:txBody>
      </p:sp>
      <p:sp>
        <p:nvSpPr>
          <p:cNvPr id="65551" name="Oval 22"/>
          <p:cNvSpPr>
            <a:spLocks noChangeArrowheads="1"/>
          </p:cNvSpPr>
          <p:nvPr/>
        </p:nvSpPr>
        <p:spPr bwMode="auto">
          <a:xfrm>
            <a:off x="2616200" y="1083469"/>
            <a:ext cx="1701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Negotiator</a:t>
            </a:r>
          </a:p>
        </p:txBody>
      </p:sp>
      <p:sp>
        <p:nvSpPr>
          <p:cNvPr id="755736" name="Line 24"/>
          <p:cNvSpPr>
            <a:spLocks noChangeShapeType="1"/>
          </p:cNvSpPr>
          <p:nvPr/>
        </p:nvSpPr>
        <p:spPr bwMode="auto">
          <a:xfrm flipV="1">
            <a:off x="2819400" y="1670447"/>
            <a:ext cx="2376488" cy="129540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sp>
        <p:nvSpPr>
          <p:cNvPr id="755737" name="Line 25"/>
          <p:cNvSpPr>
            <a:spLocks noChangeShapeType="1"/>
          </p:cNvSpPr>
          <p:nvPr/>
        </p:nvSpPr>
        <p:spPr bwMode="auto">
          <a:xfrm flipH="1" flipV="1">
            <a:off x="5821364" y="1709738"/>
            <a:ext cx="657225" cy="1153716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sp>
        <p:nvSpPr>
          <p:cNvPr id="755739" name="Line 27"/>
          <p:cNvSpPr>
            <a:spLocks noChangeShapeType="1"/>
          </p:cNvSpPr>
          <p:nvPr/>
        </p:nvSpPr>
        <p:spPr bwMode="auto">
          <a:xfrm flipH="1">
            <a:off x="2527300" y="1701404"/>
            <a:ext cx="760413" cy="1178719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sp>
        <p:nvSpPr>
          <p:cNvPr id="755744" name="Line 32"/>
          <p:cNvSpPr>
            <a:spLocks noChangeShapeType="1"/>
          </p:cNvSpPr>
          <p:nvPr/>
        </p:nvSpPr>
        <p:spPr bwMode="auto">
          <a:xfrm>
            <a:off x="3848100" y="1682354"/>
            <a:ext cx="2273300" cy="1359694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sp>
        <p:nvSpPr>
          <p:cNvPr id="755792" name="Document"/>
          <p:cNvSpPr>
            <a:spLocks noEditPoints="1" noChangeArrowheads="1"/>
          </p:cNvSpPr>
          <p:nvPr/>
        </p:nvSpPr>
        <p:spPr bwMode="auto">
          <a:xfrm>
            <a:off x="461963" y="2847975"/>
            <a:ext cx="568325" cy="57031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222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r">
              <a:defRPr/>
            </a:pPr>
            <a:r>
              <a:rPr lang="en-US">
                <a:solidFill>
                  <a:prstClr val="black"/>
                </a:solidFill>
                <a:latin typeface="Comic Sans MS" pitchFamily="66" charset="0"/>
                <a:ea typeface="ＭＳ Ｐゴシック" pitchFamily="25" charset="-128"/>
              </a:rPr>
              <a:t>Q</a:t>
            </a:r>
          </a:p>
        </p:txBody>
      </p:sp>
      <p:sp>
        <p:nvSpPr>
          <p:cNvPr id="755804" name="Freeform 92"/>
          <p:cNvSpPr>
            <a:spLocks/>
          </p:cNvSpPr>
          <p:nvPr/>
        </p:nvSpPr>
        <p:spPr bwMode="auto">
          <a:xfrm>
            <a:off x="2082800" y="1657350"/>
            <a:ext cx="939800" cy="1195388"/>
          </a:xfrm>
          <a:custGeom>
            <a:avLst/>
            <a:gdLst>
              <a:gd name="T0" fmla="*/ 812800 w 592"/>
              <a:gd name="T1" fmla="*/ 0 h 1004"/>
              <a:gd name="T2" fmla="*/ 241300 w 592"/>
              <a:gd name="T3" fmla="*/ 787400 h 1004"/>
              <a:gd name="T4" fmla="*/ 63500 w 592"/>
              <a:gd name="T5" fmla="*/ 1574800 h 1004"/>
              <a:gd name="T6" fmla="*/ 622300 w 592"/>
              <a:gd name="T7" fmla="*/ 901700 h 1004"/>
              <a:gd name="T8" fmla="*/ 939800 w 592"/>
              <a:gd name="T9" fmla="*/ 38100 h 10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2"/>
              <a:gd name="T16" fmla="*/ 0 h 1004"/>
              <a:gd name="T17" fmla="*/ 592 w 592"/>
              <a:gd name="T18" fmla="*/ 1004 h 10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2" h="1004">
                <a:moveTo>
                  <a:pt x="512" y="0"/>
                </a:moveTo>
                <a:cubicBezTo>
                  <a:pt x="452" y="83"/>
                  <a:pt x="231" y="331"/>
                  <a:pt x="152" y="496"/>
                </a:cubicBezTo>
                <a:cubicBezTo>
                  <a:pt x="73" y="661"/>
                  <a:pt x="0" y="980"/>
                  <a:pt x="40" y="992"/>
                </a:cubicBezTo>
                <a:cubicBezTo>
                  <a:pt x="80" y="1004"/>
                  <a:pt x="300" y="729"/>
                  <a:pt x="392" y="568"/>
                </a:cubicBezTo>
                <a:cubicBezTo>
                  <a:pt x="484" y="407"/>
                  <a:pt x="559" y="114"/>
                  <a:pt x="592" y="24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grpSp>
        <p:nvGrpSpPr>
          <p:cNvPr id="3" name="Group 98"/>
          <p:cNvGrpSpPr>
            <a:grpSpLocks/>
          </p:cNvGrpSpPr>
          <p:nvPr/>
        </p:nvGrpSpPr>
        <p:grpSpPr bwMode="auto">
          <a:xfrm>
            <a:off x="130175" y="3808810"/>
            <a:ext cx="717550" cy="589359"/>
            <a:chOff x="385" y="1286"/>
            <a:chExt cx="452" cy="495"/>
          </a:xfrm>
        </p:grpSpPr>
        <p:sp>
          <p:nvSpPr>
            <p:cNvPr id="755807" name="Freeform 95"/>
            <p:cNvSpPr>
              <a:spLocks/>
            </p:cNvSpPr>
            <p:nvPr/>
          </p:nvSpPr>
          <p:spPr bwMode="auto">
            <a:xfrm>
              <a:off x="385" y="1286"/>
              <a:ext cx="452" cy="4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44"/>
                </a:cxn>
                <a:cxn ang="0">
                  <a:pos x="1056" y="1544"/>
                </a:cxn>
                <a:cxn ang="0">
                  <a:pos x="1056" y="1192"/>
                </a:cxn>
                <a:cxn ang="0">
                  <a:pos x="1220" y="1036"/>
                </a:cxn>
                <a:cxn ang="0">
                  <a:pos x="1400" y="1096"/>
                </a:cxn>
                <a:cxn ang="0">
                  <a:pos x="1520" y="946"/>
                </a:cxn>
                <a:cxn ang="0">
                  <a:pos x="1382" y="808"/>
                </a:cxn>
                <a:cxn ang="0">
                  <a:pos x="1220" y="862"/>
                </a:cxn>
                <a:cxn ang="0">
                  <a:pos x="1052" y="796"/>
                </a:cxn>
                <a:cxn ang="0">
                  <a:pos x="1058" y="706"/>
                </a:cxn>
                <a:cxn ang="0">
                  <a:pos x="1214" y="634"/>
                </a:cxn>
                <a:cxn ang="0">
                  <a:pos x="1388" y="670"/>
                </a:cxn>
                <a:cxn ang="0">
                  <a:pos x="1502" y="538"/>
                </a:cxn>
                <a:cxn ang="0">
                  <a:pos x="1384" y="406"/>
                </a:cxn>
                <a:cxn ang="0">
                  <a:pos x="1226" y="448"/>
                </a:cxn>
                <a:cxn ang="0">
                  <a:pos x="1059" y="352"/>
                </a:cxn>
                <a:cxn ang="0">
                  <a:pos x="1052" y="4"/>
                </a:cxn>
                <a:cxn ang="0">
                  <a:pos x="0" y="0"/>
                </a:cxn>
              </a:cxnLst>
              <a:rect l="0" t="0" r="r" b="b"/>
              <a:pathLst>
                <a:path w="1523" h="1544">
                  <a:moveTo>
                    <a:pt x="0" y="0"/>
                  </a:moveTo>
                  <a:lnTo>
                    <a:pt x="0" y="1544"/>
                  </a:lnTo>
                  <a:lnTo>
                    <a:pt x="1056" y="1544"/>
                  </a:lnTo>
                  <a:lnTo>
                    <a:pt x="1056" y="1192"/>
                  </a:lnTo>
                  <a:cubicBezTo>
                    <a:pt x="1083" y="1107"/>
                    <a:pt x="1163" y="1052"/>
                    <a:pt x="1220" y="1036"/>
                  </a:cubicBezTo>
                  <a:cubicBezTo>
                    <a:pt x="1277" y="1020"/>
                    <a:pt x="1350" y="1111"/>
                    <a:pt x="1400" y="1096"/>
                  </a:cubicBezTo>
                  <a:cubicBezTo>
                    <a:pt x="1450" y="1081"/>
                    <a:pt x="1523" y="994"/>
                    <a:pt x="1520" y="946"/>
                  </a:cubicBezTo>
                  <a:cubicBezTo>
                    <a:pt x="1517" y="898"/>
                    <a:pt x="1432" y="822"/>
                    <a:pt x="1382" y="808"/>
                  </a:cubicBezTo>
                  <a:cubicBezTo>
                    <a:pt x="1332" y="794"/>
                    <a:pt x="1275" y="864"/>
                    <a:pt x="1220" y="862"/>
                  </a:cubicBezTo>
                  <a:cubicBezTo>
                    <a:pt x="1165" y="860"/>
                    <a:pt x="1079" y="822"/>
                    <a:pt x="1052" y="796"/>
                  </a:cubicBezTo>
                  <a:cubicBezTo>
                    <a:pt x="1025" y="770"/>
                    <a:pt x="1031" y="733"/>
                    <a:pt x="1058" y="706"/>
                  </a:cubicBezTo>
                  <a:cubicBezTo>
                    <a:pt x="1085" y="679"/>
                    <a:pt x="1159" y="640"/>
                    <a:pt x="1214" y="634"/>
                  </a:cubicBezTo>
                  <a:cubicBezTo>
                    <a:pt x="1269" y="628"/>
                    <a:pt x="1340" y="686"/>
                    <a:pt x="1388" y="670"/>
                  </a:cubicBezTo>
                  <a:cubicBezTo>
                    <a:pt x="1436" y="654"/>
                    <a:pt x="1503" y="582"/>
                    <a:pt x="1502" y="538"/>
                  </a:cubicBezTo>
                  <a:cubicBezTo>
                    <a:pt x="1501" y="494"/>
                    <a:pt x="1430" y="421"/>
                    <a:pt x="1384" y="406"/>
                  </a:cubicBezTo>
                  <a:cubicBezTo>
                    <a:pt x="1338" y="391"/>
                    <a:pt x="1280" y="457"/>
                    <a:pt x="1226" y="448"/>
                  </a:cubicBezTo>
                  <a:cubicBezTo>
                    <a:pt x="1172" y="439"/>
                    <a:pt x="1088" y="426"/>
                    <a:pt x="1059" y="352"/>
                  </a:cubicBezTo>
                  <a:lnTo>
                    <a:pt x="105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66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5599" name="Text Box 84"/>
            <p:cNvSpPr txBox="1">
              <a:spLocks noChangeArrowheads="1"/>
            </p:cNvSpPr>
            <p:nvPr/>
          </p:nvSpPr>
          <p:spPr bwMode="auto">
            <a:xfrm>
              <a:off x="411" y="1342"/>
              <a:ext cx="267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J</a:t>
              </a:r>
            </a:p>
          </p:txBody>
        </p:sp>
      </p:grpSp>
      <p:grpSp>
        <p:nvGrpSpPr>
          <p:cNvPr id="4" name="Group 99"/>
          <p:cNvGrpSpPr>
            <a:grpSpLocks/>
          </p:cNvGrpSpPr>
          <p:nvPr/>
        </p:nvGrpSpPr>
        <p:grpSpPr bwMode="auto">
          <a:xfrm>
            <a:off x="7861300" y="2743201"/>
            <a:ext cx="571500" cy="596504"/>
            <a:chOff x="4478" y="750"/>
            <a:chExt cx="360" cy="501"/>
          </a:xfrm>
        </p:grpSpPr>
        <p:sp>
          <p:nvSpPr>
            <p:cNvPr id="755808" name="Freeform 96"/>
            <p:cNvSpPr>
              <a:spLocks/>
            </p:cNvSpPr>
            <p:nvPr/>
          </p:nvSpPr>
          <p:spPr bwMode="auto">
            <a:xfrm>
              <a:off x="4478" y="750"/>
              <a:ext cx="328" cy="457"/>
            </a:xfrm>
            <a:custGeom>
              <a:avLst/>
              <a:gdLst/>
              <a:ahLst/>
              <a:cxnLst>
                <a:cxn ang="0">
                  <a:pos x="1107" y="1542"/>
                </a:cxn>
                <a:cxn ang="0">
                  <a:pos x="31" y="1540"/>
                </a:cxn>
                <a:cxn ang="0">
                  <a:pos x="31" y="1188"/>
                </a:cxn>
                <a:cxn ang="0">
                  <a:pos x="195" y="1032"/>
                </a:cxn>
                <a:cxn ang="0">
                  <a:pos x="375" y="1092"/>
                </a:cxn>
                <a:cxn ang="0">
                  <a:pos x="495" y="942"/>
                </a:cxn>
                <a:cxn ang="0">
                  <a:pos x="357" y="804"/>
                </a:cxn>
                <a:cxn ang="0">
                  <a:pos x="195" y="858"/>
                </a:cxn>
                <a:cxn ang="0">
                  <a:pos x="27" y="792"/>
                </a:cxn>
                <a:cxn ang="0">
                  <a:pos x="33" y="702"/>
                </a:cxn>
                <a:cxn ang="0">
                  <a:pos x="189" y="630"/>
                </a:cxn>
                <a:cxn ang="0">
                  <a:pos x="363" y="666"/>
                </a:cxn>
                <a:cxn ang="0">
                  <a:pos x="477" y="534"/>
                </a:cxn>
                <a:cxn ang="0">
                  <a:pos x="359" y="402"/>
                </a:cxn>
                <a:cxn ang="0">
                  <a:pos x="201" y="444"/>
                </a:cxn>
                <a:cxn ang="0">
                  <a:pos x="34" y="348"/>
                </a:cxn>
                <a:cxn ang="0">
                  <a:pos x="27" y="0"/>
                </a:cxn>
                <a:cxn ang="0">
                  <a:pos x="1101" y="0"/>
                </a:cxn>
                <a:cxn ang="0">
                  <a:pos x="1107" y="1542"/>
                </a:cxn>
              </a:cxnLst>
              <a:rect l="0" t="0" r="r" b="b"/>
              <a:pathLst>
                <a:path w="1107" h="1542">
                  <a:moveTo>
                    <a:pt x="1107" y="1542"/>
                  </a:moveTo>
                  <a:lnTo>
                    <a:pt x="31" y="1540"/>
                  </a:lnTo>
                  <a:lnTo>
                    <a:pt x="31" y="1188"/>
                  </a:lnTo>
                  <a:cubicBezTo>
                    <a:pt x="58" y="1103"/>
                    <a:pt x="138" y="1048"/>
                    <a:pt x="195" y="1032"/>
                  </a:cubicBezTo>
                  <a:cubicBezTo>
                    <a:pt x="252" y="1016"/>
                    <a:pt x="325" y="1107"/>
                    <a:pt x="375" y="1092"/>
                  </a:cubicBezTo>
                  <a:cubicBezTo>
                    <a:pt x="425" y="1077"/>
                    <a:pt x="498" y="990"/>
                    <a:pt x="495" y="942"/>
                  </a:cubicBezTo>
                  <a:cubicBezTo>
                    <a:pt x="492" y="894"/>
                    <a:pt x="407" y="818"/>
                    <a:pt x="357" y="804"/>
                  </a:cubicBezTo>
                  <a:cubicBezTo>
                    <a:pt x="307" y="790"/>
                    <a:pt x="250" y="860"/>
                    <a:pt x="195" y="858"/>
                  </a:cubicBezTo>
                  <a:cubicBezTo>
                    <a:pt x="140" y="856"/>
                    <a:pt x="54" y="818"/>
                    <a:pt x="27" y="792"/>
                  </a:cubicBezTo>
                  <a:cubicBezTo>
                    <a:pt x="0" y="766"/>
                    <a:pt x="6" y="729"/>
                    <a:pt x="33" y="702"/>
                  </a:cubicBezTo>
                  <a:cubicBezTo>
                    <a:pt x="60" y="675"/>
                    <a:pt x="134" y="636"/>
                    <a:pt x="189" y="630"/>
                  </a:cubicBezTo>
                  <a:cubicBezTo>
                    <a:pt x="244" y="624"/>
                    <a:pt x="315" y="682"/>
                    <a:pt x="363" y="666"/>
                  </a:cubicBezTo>
                  <a:cubicBezTo>
                    <a:pt x="411" y="650"/>
                    <a:pt x="478" y="578"/>
                    <a:pt x="477" y="534"/>
                  </a:cubicBezTo>
                  <a:cubicBezTo>
                    <a:pt x="476" y="490"/>
                    <a:pt x="405" y="417"/>
                    <a:pt x="359" y="402"/>
                  </a:cubicBezTo>
                  <a:cubicBezTo>
                    <a:pt x="313" y="387"/>
                    <a:pt x="255" y="453"/>
                    <a:pt x="201" y="444"/>
                  </a:cubicBezTo>
                  <a:cubicBezTo>
                    <a:pt x="147" y="435"/>
                    <a:pt x="63" y="422"/>
                    <a:pt x="34" y="348"/>
                  </a:cubicBezTo>
                  <a:lnTo>
                    <a:pt x="27" y="0"/>
                  </a:lnTo>
                  <a:lnTo>
                    <a:pt x="1101" y="0"/>
                  </a:lnTo>
                  <a:lnTo>
                    <a:pt x="1107" y="1542"/>
                  </a:lnTo>
                  <a:close/>
                </a:path>
              </a:pathLst>
            </a:custGeom>
            <a:solidFill>
              <a:srgbClr val="FF9966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5597" name="Text Box 82"/>
            <p:cNvSpPr txBox="1">
              <a:spLocks noChangeArrowheads="1"/>
            </p:cNvSpPr>
            <p:nvPr/>
          </p:nvSpPr>
          <p:spPr bwMode="auto">
            <a:xfrm>
              <a:off x="4565" y="812"/>
              <a:ext cx="273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S</a:t>
              </a:r>
            </a:p>
          </p:txBody>
        </p:sp>
      </p:grpSp>
      <p:sp>
        <p:nvSpPr>
          <p:cNvPr id="755820" name="Document"/>
          <p:cNvSpPr>
            <a:spLocks noEditPoints="1" noChangeArrowheads="1"/>
          </p:cNvSpPr>
          <p:nvPr/>
        </p:nvSpPr>
        <p:spPr bwMode="auto">
          <a:xfrm>
            <a:off x="6516689" y="633413"/>
            <a:ext cx="568325" cy="570310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222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algn="r">
              <a:defRPr/>
            </a:pPr>
            <a:r>
              <a:rPr lang="en-US">
                <a:solidFill>
                  <a:prstClr val="black"/>
                </a:solidFill>
                <a:latin typeface="Comic Sans MS" pitchFamily="66" charset="0"/>
                <a:ea typeface="ＭＳ Ｐゴシック" pitchFamily="25" charset="-128"/>
              </a:rPr>
              <a:t>Q</a:t>
            </a:r>
          </a:p>
        </p:txBody>
      </p:sp>
      <p:grpSp>
        <p:nvGrpSpPr>
          <p:cNvPr id="5" name="Group 109"/>
          <p:cNvGrpSpPr>
            <a:grpSpLocks/>
          </p:cNvGrpSpPr>
          <p:nvPr/>
        </p:nvGrpSpPr>
        <p:grpSpPr bwMode="auto">
          <a:xfrm>
            <a:off x="6489700" y="1263253"/>
            <a:ext cx="571500" cy="596502"/>
            <a:chOff x="4478" y="750"/>
            <a:chExt cx="360" cy="501"/>
          </a:xfrm>
        </p:grpSpPr>
        <p:sp>
          <p:nvSpPr>
            <p:cNvPr id="755822" name="Freeform 110"/>
            <p:cNvSpPr>
              <a:spLocks/>
            </p:cNvSpPr>
            <p:nvPr/>
          </p:nvSpPr>
          <p:spPr bwMode="auto">
            <a:xfrm>
              <a:off x="4478" y="750"/>
              <a:ext cx="328" cy="457"/>
            </a:xfrm>
            <a:custGeom>
              <a:avLst/>
              <a:gdLst/>
              <a:ahLst/>
              <a:cxnLst>
                <a:cxn ang="0">
                  <a:pos x="1107" y="1542"/>
                </a:cxn>
                <a:cxn ang="0">
                  <a:pos x="31" y="1540"/>
                </a:cxn>
                <a:cxn ang="0">
                  <a:pos x="31" y="1188"/>
                </a:cxn>
                <a:cxn ang="0">
                  <a:pos x="195" y="1032"/>
                </a:cxn>
                <a:cxn ang="0">
                  <a:pos x="375" y="1092"/>
                </a:cxn>
                <a:cxn ang="0">
                  <a:pos x="495" y="942"/>
                </a:cxn>
                <a:cxn ang="0">
                  <a:pos x="357" y="804"/>
                </a:cxn>
                <a:cxn ang="0">
                  <a:pos x="195" y="858"/>
                </a:cxn>
                <a:cxn ang="0">
                  <a:pos x="27" y="792"/>
                </a:cxn>
                <a:cxn ang="0">
                  <a:pos x="33" y="702"/>
                </a:cxn>
                <a:cxn ang="0">
                  <a:pos x="189" y="630"/>
                </a:cxn>
                <a:cxn ang="0">
                  <a:pos x="363" y="666"/>
                </a:cxn>
                <a:cxn ang="0">
                  <a:pos x="477" y="534"/>
                </a:cxn>
                <a:cxn ang="0">
                  <a:pos x="359" y="402"/>
                </a:cxn>
                <a:cxn ang="0">
                  <a:pos x="201" y="444"/>
                </a:cxn>
                <a:cxn ang="0">
                  <a:pos x="34" y="348"/>
                </a:cxn>
                <a:cxn ang="0">
                  <a:pos x="27" y="0"/>
                </a:cxn>
                <a:cxn ang="0">
                  <a:pos x="1101" y="0"/>
                </a:cxn>
                <a:cxn ang="0">
                  <a:pos x="1107" y="1542"/>
                </a:cxn>
              </a:cxnLst>
              <a:rect l="0" t="0" r="r" b="b"/>
              <a:pathLst>
                <a:path w="1107" h="1542">
                  <a:moveTo>
                    <a:pt x="1107" y="1542"/>
                  </a:moveTo>
                  <a:lnTo>
                    <a:pt x="31" y="1540"/>
                  </a:lnTo>
                  <a:lnTo>
                    <a:pt x="31" y="1188"/>
                  </a:lnTo>
                  <a:cubicBezTo>
                    <a:pt x="58" y="1103"/>
                    <a:pt x="138" y="1048"/>
                    <a:pt x="195" y="1032"/>
                  </a:cubicBezTo>
                  <a:cubicBezTo>
                    <a:pt x="252" y="1016"/>
                    <a:pt x="325" y="1107"/>
                    <a:pt x="375" y="1092"/>
                  </a:cubicBezTo>
                  <a:cubicBezTo>
                    <a:pt x="425" y="1077"/>
                    <a:pt x="498" y="990"/>
                    <a:pt x="495" y="942"/>
                  </a:cubicBezTo>
                  <a:cubicBezTo>
                    <a:pt x="492" y="894"/>
                    <a:pt x="407" y="818"/>
                    <a:pt x="357" y="804"/>
                  </a:cubicBezTo>
                  <a:cubicBezTo>
                    <a:pt x="307" y="790"/>
                    <a:pt x="250" y="860"/>
                    <a:pt x="195" y="858"/>
                  </a:cubicBezTo>
                  <a:cubicBezTo>
                    <a:pt x="140" y="856"/>
                    <a:pt x="54" y="818"/>
                    <a:pt x="27" y="792"/>
                  </a:cubicBezTo>
                  <a:cubicBezTo>
                    <a:pt x="0" y="766"/>
                    <a:pt x="6" y="729"/>
                    <a:pt x="33" y="702"/>
                  </a:cubicBezTo>
                  <a:cubicBezTo>
                    <a:pt x="60" y="675"/>
                    <a:pt x="134" y="636"/>
                    <a:pt x="189" y="630"/>
                  </a:cubicBezTo>
                  <a:cubicBezTo>
                    <a:pt x="244" y="624"/>
                    <a:pt x="315" y="682"/>
                    <a:pt x="363" y="666"/>
                  </a:cubicBezTo>
                  <a:cubicBezTo>
                    <a:pt x="411" y="650"/>
                    <a:pt x="478" y="578"/>
                    <a:pt x="477" y="534"/>
                  </a:cubicBezTo>
                  <a:cubicBezTo>
                    <a:pt x="476" y="490"/>
                    <a:pt x="405" y="417"/>
                    <a:pt x="359" y="402"/>
                  </a:cubicBezTo>
                  <a:cubicBezTo>
                    <a:pt x="313" y="387"/>
                    <a:pt x="255" y="453"/>
                    <a:pt x="201" y="444"/>
                  </a:cubicBezTo>
                  <a:cubicBezTo>
                    <a:pt x="147" y="435"/>
                    <a:pt x="63" y="422"/>
                    <a:pt x="34" y="348"/>
                  </a:cubicBezTo>
                  <a:lnTo>
                    <a:pt x="27" y="0"/>
                  </a:lnTo>
                  <a:lnTo>
                    <a:pt x="1101" y="0"/>
                  </a:lnTo>
                  <a:lnTo>
                    <a:pt x="1107" y="1542"/>
                  </a:lnTo>
                  <a:close/>
                </a:path>
              </a:pathLst>
            </a:custGeom>
            <a:solidFill>
              <a:srgbClr val="FF9966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5595" name="Text Box 111"/>
            <p:cNvSpPr txBox="1">
              <a:spLocks noChangeArrowheads="1"/>
            </p:cNvSpPr>
            <p:nvPr/>
          </p:nvSpPr>
          <p:spPr bwMode="auto">
            <a:xfrm>
              <a:off x="4565" y="812"/>
              <a:ext cx="273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S</a:t>
              </a:r>
            </a:p>
          </p:txBody>
        </p:sp>
      </p:grp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981075" y="2871788"/>
            <a:ext cx="717550" cy="589359"/>
            <a:chOff x="385" y="1286"/>
            <a:chExt cx="452" cy="495"/>
          </a:xfrm>
        </p:grpSpPr>
        <p:sp>
          <p:nvSpPr>
            <p:cNvPr id="755818" name="Freeform 106"/>
            <p:cNvSpPr>
              <a:spLocks/>
            </p:cNvSpPr>
            <p:nvPr/>
          </p:nvSpPr>
          <p:spPr bwMode="auto">
            <a:xfrm>
              <a:off x="385" y="1286"/>
              <a:ext cx="452" cy="4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44"/>
                </a:cxn>
                <a:cxn ang="0">
                  <a:pos x="1056" y="1544"/>
                </a:cxn>
                <a:cxn ang="0">
                  <a:pos x="1056" y="1192"/>
                </a:cxn>
                <a:cxn ang="0">
                  <a:pos x="1220" y="1036"/>
                </a:cxn>
                <a:cxn ang="0">
                  <a:pos x="1400" y="1096"/>
                </a:cxn>
                <a:cxn ang="0">
                  <a:pos x="1520" y="946"/>
                </a:cxn>
                <a:cxn ang="0">
                  <a:pos x="1382" y="808"/>
                </a:cxn>
                <a:cxn ang="0">
                  <a:pos x="1220" y="862"/>
                </a:cxn>
                <a:cxn ang="0">
                  <a:pos x="1052" y="796"/>
                </a:cxn>
                <a:cxn ang="0">
                  <a:pos x="1058" y="706"/>
                </a:cxn>
                <a:cxn ang="0">
                  <a:pos x="1214" y="634"/>
                </a:cxn>
                <a:cxn ang="0">
                  <a:pos x="1388" y="670"/>
                </a:cxn>
                <a:cxn ang="0">
                  <a:pos x="1502" y="538"/>
                </a:cxn>
                <a:cxn ang="0">
                  <a:pos x="1384" y="406"/>
                </a:cxn>
                <a:cxn ang="0">
                  <a:pos x="1226" y="448"/>
                </a:cxn>
                <a:cxn ang="0">
                  <a:pos x="1059" y="352"/>
                </a:cxn>
                <a:cxn ang="0">
                  <a:pos x="1052" y="4"/>
                </a:cxn>
                <a:cxn ang="0">
                  <a:pos x="0" y="0"/>
                </a:cxn>
              </a:cxnLst>
              <a:rect l="0" t="0" r="r" b="b"/>
              <a:pathLst>
                <a:path w="1523" h="1544">
                  <a:moveTo>
                    <a:pt x="0" y="0"/>
                  </a:moveTo>
                  <a:lnTo>
                    <a:pt x="0" y="1544"/>
                  </a:lnTo>
                  <a:lnTo>
                    <a:pt x="1056" y="1544"/>
                  </a:lnTo>
                  <a:lnTo>
                    <a:pt x="1056" y="1192"/>
                  </a:lnTo>
                  <a:cubicBezTo>
                    <a:pt x="1083" y="1107"/>
                    <a:pt x="1163" y="1052"/>
                    <a:pt x="1220" y="1036"/>
                  </a:cubicBezTo>
                  <a:cubicBezTo>
                    <a:pt x="1277" y="1020"/>
                    <a:pt x="1350" y="1111"/>
                    <a:pt x="1400" y="1096"/>
                  </a:cubicBezTo>
                  <a:cubicBezTo>
                    <a:pt x="1450" y="1081"/>
                    <a:pt x="1523" y="994"/>
                    <a:pt x="1520" y="946"/>
                  </a:cubicBezTo>
                  <a:cubicBezTo>
                    <a:pt x="1517" y="898"/>
                    <a:pt x="1432" y="822"/>
                    <a:pt x="1382" y="808"/>
                  </a:cubicBezTo>
                  <a:cubicBezTo>
                    <a:pt x="1332" y="794"/>
                    <a:pt x="1275" y="864"/>
                    <a:pt x="1220" y="862"/>
                  </a:cubicBezTo>
                  <a:cubicBezTo>
                    <a:pt x="1165" y="860"/>
                    <a:pt x="1079" y="822"/>
                    <a:pt x="1052" y="796"/>
                  </a:cubicBezTo>
                  <a:cubicBezTo>
                    <a:pt x="1025" y="770"/>
                    <a:pt x="1031" y="733"/>
                    <a:pt x="1058" y="706"/>
                  </a:cubicBezTo>
                  <a:cubicBezTo>
                    <a:pt x="1085" y="679"/>
                    <a:pt x="1159" y="640"/>
                    <a:pt x="1214" y="634"/>
                  </a:cubicBezTo>
                  <a:cubicBezTo>
                    <a:pt x="1269" y="628"/>
                    <a:pt x="1340" y="686"/>
                    <a:pt x="1388" y="670"/>
                  </a:cubicBezTo>
                  <a:cubicBezTo>
                    <a:pt x="1436" y="654"/>
                    <a:pt x="1503" y="582"/>
                    <a:pt x="1502" y="538"/>
                  </a:cubicBezTo>
                  <a:cubicBezTo>
                    <a:pt x="1501" y="494"/>
                    <a:pt x="1430" y="421"/>
                    <a:pt x="1384" y="406"/>
                  </a:cubicBezTo>
                  <a:cubicBezTo>
                    <a:pt x="1338" y="391"/>
                    <a:pt x="1280" y="457"/>
                    <a:pt x="1226" y="448"/>
                  </a:cubicBezTo>
                  <a:cubicBezTo>
                    <a:pt x="1172" y="439"/>
                    <a:pt x="1088" y="426"/>
                    <a:pt x="1059" y="352"/>
                  </a:cubicBezTo>
                  <a:lnTo>
                    <a:pt x="105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66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5593" name="Text Box 107"/>
            <p:cNvSpPr txBox="1">
              <a:spLocks noChangeArrowheads="1"/>
            </p:cNvSpPr>
            <p:nvPr/>
          </p:nvSpPr>
          <p:spPr bwMode="auto">
            <a:xfrm>
              <a:off x="411" y="1342"/>
              <a:ext cx="267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J</a:t>
              </a:r>
            </a:p>
          </p:txBody>
        </p:sp>
      </p:grpSp>
      <p:grpSp>
        <p:nvGrpSpPr>
          <p:cNvPr id="7" name="Group 121"/>
          <p:cNvGrpSpPr>
            <a:grpSpLocks/>
          </p:cNvGrpSpPr>
          <p:nvPr/>
        </p:nvGrpSpPr>
        <p:grpSpPr bwMode="auto">
          <a:xfrm>
            <a:off x="1536701" y="1214438"/>
            <a:ext cx="1057275" cy="601267"/>
            <a:chOff x="388" y="756"/>
            <a:chExt cx="666" cy="505"/>
          </a:xfrm>
        </p:grpSpPr>
        <p:sp>
          <p:nvSpPr>
            <p:cNvPr id="755832" name="Rectangle 120"/>
            <p:cNvSpPr>
              <a:spLocks noChangeArrowheads="1"/>
            </p:cNvSpPr>
            <p:nvPr/>
          </p:nvSpPr>
          <p:spPr bwMode="auto">
            <a:xfrm>
              <a:off x="388" y="756"/>
              <a:ext cx="632" cy="4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algn="r"/>
              <a:endParaRPr lang="en-US" altLang="en-US">
                <a:solidFill>
                  <a:prstClr val="black"/>
                </a:solidFill>
                <a:ea typeface="ＭＳ Ｐゴシック" pitchFamily="25" charset="-128"/>
              </a:endParaRPr>
            </a:p>
          </p:txBody>
        </p:sp>
        <p:grpSp>
          <p:nvGrpSpPr>
            <p:cNvPr id="65585" name="Group 119"/>
            <p:cNvGrpSpPr>
              <a:grpSpLocks/>
            </p:cNvGrpSpPr>
            <p:nvPr/>
          </p:nvGrpSpPr>
          <p:grpSpPr bwMode="auto">
            <a:xfrm>
              <a:off x="393" y="758"/>
              <a:ext cx="661" cy="503"/>
              <a:chOff x="393" y="758"/>
              <a:chExt cx="661" cy="503"/>
            </a:xfrm>
          </p:grpSpPr>
          <p:grpSp>
            <p:nvGrpSpPr>
              <p:cNvPr id="65586" name="Group 112"/>
              <p:cNvGrpSpPr>
                <a:grpSpLocks/>
              </p:cNvGrpSpPr>
              <p:nvPr/>
            </p:nvGrpSpPr>
            <p:grpSpPr bwMode="auto">
              <a:xfrm>
                <a:off x="393" y="758"/>
                <a:ext cx="452" cy="495"/>
                <a:chOff x="385" y="1286"/>
                <a:chExt cx="452" cy="495"/>
              </a:xfrm>
            </p:grpSpPr>
            <p:sp>
              <p:nvSpPr>
                <p:cNvPr id="65590" name="Freeform 113"/>
                <p:cNvSpPr>
                  <a:spLocks/>
                </p:cNvSpPr>
                <p:nvPr/>
              </p:nvSpPr>
              <p:spPr bwMode="auto">
                <a:xfrm>
                  <a:off x="385" y="1286"/>
                  <a:ext cx="452" cy="458"/>
                </a:xfrm>
                <a:custGeom>
                  <a:avLst/>
                  <a:gdLst>
                    <a:gd name="T0" fmla="*/ 0 w 1523"/>
                    <a:gd name="T1" fmla="*/ 0 h 1544"/>
                    <a:gd name="T2" fmla="*/ 0 w 1523"/>
                    <a:gd name="T3" fmla="*/ 458 h 1544"/>
                    <a:gd name="T4" fmla="*/ 313 w 1523"/>
                    <a:gd name="T5" fmla="*/ 458 h 1544"/>
                    <a:gd name="T6" fmla="*/ 313 w 1523"/>
                    <a:gd name="T7" fmla="*/ 354 h 1544"/>
                    <a:gd name="T8" fmla="*/ 362 w 1523"/>
                    <a:gd name="T9" fmla="*/ 307 h 1544"/>
                    <a:gd name="T10" fmla="*/ 415 w 1523"/>
                    <a:gd name="T11" fmla="*/ 325 h 1544"/>
                    <a:gd name="T12" fmla="*/ 451 w 1523"/>
                    <a:gd name="T13" fmla="*/ 281 h 1544"/>
                    <a:gd name="T14" fmla="*/ 410 w 1523"/>
                    <a:gd name="T15" fmla="*/ 240 h 1544"/>
                    <a:gd name="T16" fmla="*/ 362 w 1523"/>
                    <a:gd name="T17" fmla="*/ 256 h 1544"/>
                    <a:gd name="T18" fmla="*/ 312 w 1523"/>
                    <a:gd name="T19" fmla="*/ 236 h 1544"/>
                    <a:gd name="T20" fmla="*/ 314 w 1523"/>
                    <a:gd name="T21" fmla="*/ 209 h 1544"/>
                    <a:gd name="T22" fmla="*/ 360 w 1523"/>
                    <a:gd name="T23" fmla="*/ 188 h 1544"/>
                    <a:gd name="T24" fmla="*/ 412 w 1523"/>
                    <a:gd name="T25" fmla="*/ 199 h 1544"/>
                    <a:gd name="T26" fmla="*/ 446 w 1523"/>
                    <a:gd name="T27" fmla="*/ 160 h 1544"/>
                    <a:gd name="T28" fmla="*/ 411 w 1523"/>
                    <a:gd name="T29" fmla="*/ 120 h 1544"/>
                    <a:gd name="T30" fmla="*/ 364 w 1523"/>
                    <a:gd name="T31" fmla="*/ 133 h 1544"/>
                    <a:gd name="T32" fmla="*/ 314 w 1523"/>
                    <a:gd name="T33" fmla="*/ 104 h 1544"/>
                    <a:gd name="T34" fmla="*/ 312 w 1523"/>
                    <a:gd name="T35" fmla="*/ 1 h 1544"/>
                    <a:gd name="T36" fmla="*/ 0 w 1523"/>
                    <a:gd name="T37" fmla="*/ 0 h 154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23"/>
                    <a:gd name="T58" fmla="*/ 0 h 1544"/>
                    <a:gd name="T59" fmla="*/ 1523 w 1523"/>
                    <a:gd name="T60" fmla="*/ 1544 h 154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23" h="1544">
                      <a:moveTo>
                        <a:pt x="0" y="0"/>
                      </a:moveTo>
                      <a:lnTo>
                        <a:pt x="0" y="1544"/>
                      </a:lnTo>
                      <a:lnTo>
                        <a:pt x="1056" y="1544"/>
                      </a:lnTo>
                      <a:lnTo>
                        <a:pt x="1056" y="1192"/>
                      </a:lnTo>
                      <a:cubicBezTo>
                        <a:pt x="1083" y="1107"/>
                        <a:pt x="1163" y="1052"/>
                        <a:pt x="1220" y="1036"/>
                      </a:cubicBezTo>
                      <a:cubicBezTo>
                        <a:pt x="1277" y="1020"/>
                        <a:pt x="1350" y="1111"/>
                        <a:pt x="1400" y="1096"/>
                      </a:cubicBezTo>
                      <a:cubicBezTo>
                        <a:pt x="1450" y="1081"/>
                        <a:pt x="1523" y="994"/>
                        <a:pt x="1520" y="946"/>
                      </a:cubicBezTo>
                      <a:cubicBezTo>
                        <a:pt x="1517" y="898"/>
                        <a:pt x="1432" y="822"/>
                        <a:pt x="1382" y="808"/>
                      </a:cubicBezTo>
                      <a:cubicBezTo>
                        <a:pt x="1332" y="794"/>
                        <a:pt x="1275" y="864"/>
                        <a:pt x="1220" y="862"/>
                      </a:cubicBezTo>
                      <a:cubicBezTo>
                        <a:pt x="1165" y="860"/>
                        <a:pt x="1079" y="822"/>
                        <a:pt x="1052" y="796"/>
                      </a:cubicBezTo>
                      <a:cubicBezTo>
                        <a:pt x="1025" y="770"/>
                        <a:pt x="1031" y="733"/>
                        <a:pt x="1058" y="706"/>
                      </a:cubicBezTo>
                      <a:cubicBezTo>
                        <a:pt x="1085" y="679"/>
                        <a:pt x="1159" y="640"/>
                        <a:pt x="1214" y="634"/>
                      </a:cubicBezTo>
                      <a:cubicBezTo>
                        <a:pt x="1269" y="628"/>
                        <a:pt x="1340" y="686"/>
                        <a:pt x="1388" y="670"/>
                      </a:cubicBezTo>
                      <a:cubicBezTo>
                        <a:pt x="1436" y="654"/>
                        <a:pt x="1503" y="582"/>
                        <a:pt x="1502" y="538"/>
                      </a:cubicBezTo>
                      <a:cubicBezTo>
                        <a:pt x="1501" y="494"/>
                        <a:pt x="1430" y="421"/>
                        <a:pt x="1384" y="406"/>
                      </a:cubicBezTo>
                      <a:cubicBezTo>
                        <a:pt x="1338" y="391"/>
                        <a:pt x="1280" y="457"/>
                        <a:pt x="1226" y="448"/>
                      </a:cubicBezTo>
                      <a:cubicBezTo>
                        <a:pt x="1172" y="439"/>
                        <a:pt x="1088" y="426"/>
                        <a:pt x="1059" y="352"/>
                      </a:cubicBezTo>
                      <a:lnTo>
                        <a:pt x="1052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66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r"/>
                  <a:endParaRPr lang="en-US">
                    <a:solidFill>
                      <a:prstClr val="black"/>
                    </a:solidFill>
                    <a:latin typeface="Times New Roman" pitchFamily="25" charset="0"/>
                    <a:ea typeface="ＭＳ Ｐゴシック" pitchFamily="25" charset="-128"/>
                  </a:endParaRPr>
                </a:p>
              </p:txBody>
            </p:sp>
            <p:sp>
              <p:nvSpPr>
                <p:cNvPr id="65591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411" y="1342"/>
                  <a:ext cx="267" cy="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808000"/>
                    </a:buClr>
                    <a:buSzPct val="120000"/>
                    <a:buChar char="›"/>
                    <a:defRPr sz="3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MS PGothic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SzPct val="90000"/>
                    <a:buFont typeface="Marlett" pitchFamily="2" charset="2"/>
                    <a:buChar char="h"/>
                    <a:defRPr sz="28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800">
                      <a:solidFill>
                        <a:prstClr val="black"/>
                      </a:solidFill>
                      <a:latin typeface="Comic Sans MS" pitchFamily="66" charset="0"/>
                      <a:cs typeface="Arial" charset="0"/>
                    </a:rPr>
                    <a:t>J</a:t>
                  </a:r>
                </a:p>
              </p:txBody>
            </p:sp>
          </p:grpSp>
          <p:grpSp>
            <p:nvGrpSpPr>
              <p:cNvPr id="65587" name="Group 115"/>
              <p:cNvGrpSpPr>
                <a:grpSpLocks/>
              </p:cNvGrpSpPr>
              <p:nvPr/>
            </p:nvGrpSpPr>
            <p:grpSpPr bwMode="auto">
              <a:xfrm>
                <a:off x="694" y="760"/>
                <a:ext cx="360" cy="501"/>
                <a:chOff x="4478" y="750"/>
                <a:chExt cx="360" cy="501"/>
              </a:xfrm>
            </p:grpSpPr>
            <p:sp>
              <p:nvSpPr>
                <p:cNvPr id="65588" name="Freeform 116"/>
                <p:cNvSpPr>
                  <a:spLocks/>
                </p:cNvSpPr>
                <p:nvPr/>
              </p:nvSpPr>
              <p:spPr bwMode="auto">
                <a:xfrm>
                  <a:off x="4478" y="750"/>
                  <a:ext cx="328" cy="457"/>
                </a:xfrm>
                <a:custGeom>
                  <a:avLst/>
                  <a:gdLst>
                    <a:gd name="T0" fmla="*/ 328 w 1107"/>
                    <a:gd name="T1" fmla="*/ 457 h 1542"/>
                    <a:gd name="T2" fmla="*/ 9 w 1107"/>
                    <a:gd name="T3" fmla="*/ 456 h 1542"/>
                    <a:gd name="T4" fmla="*/ 9 w 1107"/>
                    <a:gd name="T5" fmla="*/ 352 h 1542"/>
                    <a:gd name="T6" fmla="*/ 58 w 1107"/>
                    <a:gd name="T7" fmla="*/ 306 h 1542"/>
                    <a:gd name="T8" fmla="*/ 111 w 1107"/>
                    <a:gd name="T9" fmla="*/ 324 h 1542"/>
                    <a:gd name="T10" fmla="*/ 147 w 1107"/>
                    <a:gd name="T11" fmla="*/ 279 h 1542"/>
                    <a:gd name="T12" fmla="*/ 106 w 1107"/>
                    <a:gd name="T13" fmla="*/ 238 h 1542"/>
                    <a:gd name="T14" fmla="*/ 58 w 1107"/>
                    <a:gd name="T15" fmla="*/ 254 h 1542"/>
                    <a:gd name="T16" fmla="*/ 8 w 1107"/>
                    <a:gd name="T17" fmla="*/ 235 h 1542"/>
                    <a:gd name="T18" fmla="*/ 10 w 1107"/>
                    <a:gd name="T19" fmla="*/ 208 h 1542"/>
                    <a:gd name="T20" fmla="*/ 56 w 1107"/>
                    <a:gd name="T21" fmla="*/ 187 h 1542"/>
                    <a:gd name="T22" fmla="*/ 108 w 1107"/>
                    <a:gd name="T23" fmla="*/ 197 h 1542"/>
                    <a:gd name="T24" fmla="*/ 141 w 1107"/>
                    <a:gd name="T25" fmla="*/ 158 h 1542"/>
                    <a:gd name="T26" fmla="*/ 106 w 1107"/>
                    <a:gd name="T27" fmla="*/ 119 h 1542"/>
                    <a:gd name="T28" fmla="*/ 60 w 1107"/>
                    <a:gd name="T29" fmla="*/ 132 h 1542"/>
                    <a:gd name="T30" fmla="*/ 10 w 1107"/>
                    <a:gd name="T31" fmla="*/ 103 h 1542"/>
                    <a:gd name="T32" fmla="*/ 8 w 1107"/>
                    <a:gd name="T33" fmla="*/ 0 h 1542"/>
                    <a:gd name="T34" fmla="*/ 326 w 1107"/>
                    <a:gd name="T35" fmla="*/ 0 h 1542"/>
                    <a:gd name="T36" fmla="*/ 328 w 1107"/>
                    <a:gd name="T37" fmla="*/ 457 h 154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07"/>
                    <a:gd name="T58" fmla="*/ 0 h 1542"/>
                    <a:gd name="T59" fmla="*/ 1107 w 1107"/>
                    <a:gd name="T60" fmla="*/ 1542 h 154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07" h="1542">
                      <a:moveTo>
                        <a:pt x="1107" y="1542"/>
                      </a:moveTo>
                      <a:lnTo>
                        <a:pt x="31" y="1540"/>
                      </a:lnTo>
                      <a:lnTo>
                        <a:pt x="31" y="1188"/>
                      </a:lnTo>
                      <a:cubicBezTo>
                        <a:pt x="58" y="1103"/>
                        <a:pt x="138" y="1048"/>
                        <a:pt x="195" y="1032"/>
                      </a:cubicBezTo>
                      <a:cubicBezTo>
                        <a:pt x="252" y="1016"/>
                        <a:pt x="325" y="1107"/>
                        <a:pt x="375" y="1092"/>
                      </a:cubicBezTo>
                      <a:cubicBezTo>
                        <a:pt x="425" y="1077"/>
                        <a:pt x="498" y="990"/>
                        <a:pt x="495" y="942"/>
                      </a:cubicBezTo>
                      <a:cubicBezTo>
                        <a:pt x="492" y="894"/>
                        <a:pt x="407" y="818"/>
                        <a:pt x="357" y="804"/>
                      </a:cubicBezTo>
                      <a:cubicBezTo>
                        <a:pt x="307" y="790"/>
                        <a:pt x="250" y="860"/>
                        <a:pt x="195" y="858"/>
                      </a:cubicBezTo>
                      <a:cubicBezTo>
                        <a:pt x="140" y="856"/>
                        <a:pt x="54" y="818"/>
                        <a:pt x="27" y="792"/>
                      </a:cubicBezTo>
                      <a:cubicBezTo>
                        <a:pt x="0" y="766"/>
                        <a:pt x="6" y="729"/>
                        <a:pt x="33" y="702"/>
                      </a:cubicBezTo>
                      <a:cubicBezTo>
                        <a:pt x="60" y="675"/>
                        <a:pt x="134" y="636"/>
                        <a:pt x="189" y="630"/>
                      </a:cubicBezTo>
                      <a:cubicBezTo>
                        <a:pt x="244" y="624"/>
                        <a:pt x="315" y="682"/>
                        <a:pt x="363" y="666"/>
                      </a:cubicBezTo>
                      <a:cubicBezTo>
                        <a:pt x="411" y="650"/>
                        <a:pt x="478" y="578"/>
                        <a:pt x="477" y="534"/>
                      </a:cubicBezTo>
                      <a:cubicBezTo>
                        <a:pt x="476" y="490"/>
                        <a:pt x="405" y="417"/>
                        <a:pt x="359" y="402"/>
                      </a:cubicBezTo>
                      <a:cubicBezTo>
                        <a:pt x="313" y="387"/>
                        <a:pt x="255" y="453"/>
                        <a:pt x="201" y="444"/>
                      </a:cubicBezTo>
                      <a:cubicBezTo>
                        <a:pt x="147" y="435"/>
                        <a:pt x="63" y="422"/>
                        <a:pt x="34" y="348"/>
                      </a:cubicBezTo>
                      <a:lnTo>
                        <a:pt x="27" y="0"/>
                      </a:lnTo>
                      <a:lnTo>
                        <a:pt x="1101" y="0"/>
                      </a:lnTo>
                      <a:lnTo>
                        <a:pt x="1107" y="1542"/>
                      </a:lnTo>
                      <a:close/>
                    </a:path>
                  </a:pathLst>
                </a:custGeom>
                <a:solidFill>
                  <a:srgbClr val="FF9966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r"/>
                  <a:endParaRPr lang="en-US">
                    <a:solidFill>
                      <a:prstClr val="black"/>
                    </a:solidFill>
                    <a:latin typeface="Times New Roman" pitchFamily="25" charset="0"/>
                    <a:ea typeface="ＭＳ Ｐゴシック" pitchFamily="25" charset="-128"/>
                  </a:endParaRPr>
                </a:p>
              </p:txBody>
            </p:sp>
            <p:sp>
              <p:nvSpPr>
                <p:cNvPr id="65589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4565" y="812"/>
                  <a:ext cx="273" cy="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808000"/>
                    </a:buClr>
                    <a:buSzPct val="120000"/>
                    <a:buChar char="›"/>
                    <a:defRPr sz="3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MS PGothic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SzPct val="90000"/>
                    <a:buFont typeface="Marlett" pitchFamily="2" charset="2"/>
                    <a:buChar char="h"/>
                    <a:defRPr sz="28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800">
                      <a:solidFill>
                        <a:prstClr val="black"/>
                      </a:solidFill>
                      <a:latin typeface="Comic Sans MS" pitchFamily="66" charset="0"/>
                      <a:cs typeface="Arial" charset="0"/>
                    </a:rPr>
                    <a:t>S</a:t>
                  </a:r>
                </a:p>
              </p:txBody>
            </p:sp>
          </p:grpSp>
        </p:grpSp>
      </p:grpSp>
      <p:sp>
        <p:nvSpPr>
          <p:cNvPr id="755834" name="Oval 122"/>
          <p:cNvSpPr>
            <a:spLocks noChangeArrowheads="1"/>
          </p:cNvSpPr>
          <p:nvPr/>
        </p:nvSpPr>
        <p:spPr bwMode="auto">
          <a:xfrm>
            <a:off x="1797050" y="1595437"/>
            <a:ext cx="158750" cy="119063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solidFill>
                <a:prstClr val="black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755835" name="Oval 123"/>
          <p:cNvSpPr>
            <a:spLocks noChangeArrowheads="1"/>
          </p:cNvSpPr>
          <p:nvPr/>
        </p:nvSpPr>
        <p:spPr bwMode="auto">
          <a:xfrm>
            <a:off x="2209800" y="1600200"/>
            <a:ext cx="158750" cy="119063"/>
          </a:xfrm>
          <a:prstGeom prst="ellipse">
            <a:avLst/>
          </a:prstGeom>
          <a:solidFill>
            <a:srgbClr val="FF9966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solidFill>
                <a:prstClr val="black"/>
              </a:solidFill>
              <a:latin typeface="Times New Roman" pitchFamily="18" charset="0"/>
              <a:cs typeface="Arial" charset="0"/>
            </a:endParaRPr>
          </a:p>
        </p:txBody>
      </p:sp>
      <p:grpSp>
        <p:nvGrpSpPr>
          <p:cNvPr id="11" name="Group 124"/>
          <p:cNvGrpSpPr>
            <a:grpSpLocks/>
          </p:cNvGrpSpPr>
          <p:nvPr/>
        </p:nvGrpSpPr>
        <p:grpSpPr bwMode="auto">
          <a:xfrm>
            <a:off x="981075" y="2871788"/>
            <a:ext cx="717550" cy="589359"/>
            <a:chOff x="385" y="1286"/>
            <a:chExt cx="452" cy="495"/>
          </a:xfrm>
        </p:grpSpPr>
        <p:sp>
          <p:nvSpPr>
            <p:cNvPr id="755837" name="Freeform 125"/>
            <p:cNvSpPr>
              <a:spLocks/>
            </p:cNvSpPr>
            <p:nvPr/>
          </p:nvSpPr>
          <p:spPr bwMode="auto">
            <a:xfrm>
              <a:off x="385" y="1286"/>
              <a:ext cx="452" cy="4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44"/>
                </a:cxn>
                <a:cxn ang="0">
                  <a:pos x="1056" y="1544"/>
                </a:cxn>
                <a:cxn ang="0">
                  <a:pos x="1056" y="1192"/>
                </a:cxn>
                <a:cxn ang="0">
                  <a:pos x="1220" y="1036"/>
                </a:cxn>
                <a:cxn ang="0">
                  <a:pos x="1400" y="1096"/>
                </a:cxn>
                <a:cxn ang="0">
                  <a:pos x="1520" y="946"/>
                </a:cxn>
                <a:cxn ang="0">
                  <a:pos x="1382" y="808"/>
                </a:cxn>
                <a:cxn ang="0">
                  <a:pos x="1220" y="862"/>
                </a:cxn>
                <a:cxn ang="0">
                  <a:pos x="1052" y="796"/>
                </a:cxn>
                <a:cxn ang="0">
                  <a:pos x="1058" y="706"/>
                </a:cxn>
                <a:cxn ang="0">
                  <a:pos x="1214" y="634"/>
                </a:cxn>
                <a:cxn ang="0">
                  <a:pos x="1388" y="670"/>
                </a:cxn>
                <a:cxn ang="0">
                  <a:pos x="1502" y="538"/>
                </a:cxn>
                <a:cxn ang="0">
                  <a:pos x="1384" y="406"/>
                </a:cxn>
                <a:cxn ang="0">
                  <a:pos x="1226" y="448"/>
                </a:cxn>
                <a:cxn ang="0">
                  <a:pos x="1059" y="352"/>
                </a:cxn>
                <a:cxn ang="0">
                  <a:pos x="1052" y="4"/>
                </a:cxn>
                <a:cxn ang="0">
                  <a:pos x="0" y="0"/>
                </a:cxn>
              </a:cxnLst>
              <a:rect l="0" t="0" r="r" b="b"/>
              <a:pathLst>
                <a:path w="1523" h="1544">
                  <a:moveTo>
                    <a:pt x="0" y="0"/>
                  </a:moveTo>
                  <a:lnTo>
                    <a:pt x="0" y="1544"/>
                  </a:lnTo>
                  <a:lnTo>
                    <a:pt x="1056" y="1544"/>
                  </a:lnTo>
                  <a:lnTo>
                    <a:pt x="1056" y="1192"/>
                  </a:lnTo>
                  <a:cubicBezTo>
                    <a:pt x="1083" y="1107"/>
                    <a:pt x="1163" y="1052"/>
                    <a:pt x="1220" y="1036"/>
                  </a:cubicBezTo>
                  <a:cubicBezTo>
                    <a:pt x="1277" y="1020"/>
                    <a:pt x="1350" y="1111"/>
                    <a:pt x="1400" y="1096"/>
                  </a:cubicBezTo>
                  <a:cubicBezTo>
                    <a:pt x="1450" y="1081"/>
                    <a:pt x="1523" y="994"/>
                    <a:pt x="1520" y="946"/>
                  </a:cubicBezTo>
                  <a:cubicBezTo>
                    <a:pt x="1517" y="898"/>
                    <a:pt x="1432" y="822"/>
                    <a:pt x="1382" y="808"/>
                  </a:cubicBezTo>
                  <a:cubicBezTo>
                    <a:pt x="1332" y="794"/>
                    <a:pt x="1275" y="864"/>
                    <a:pt x="1220" y="862"/>
                  </a:cubicBezTo>
                  <a:cubicBezTo>
                    <a:pt x="1165" y="860"/>
                    <a:pt x="1079" y="822"/>
                    <a:pt x="1052" y="796"/>
                  </a:cubicBezTo>
                  <a:cubicBezTo>
                    <a:pt x="1025" y="770"/>
                    <a:pt x="1031" y="733"/>
                    <a:pt x="1058" y="706"/>
                  </a:cubicBezTo>
                  <a:cubicBezTo>
                    <a:pt x="1085" y="679"/>
                    <a:pt x="1159" y="640"/>
                    <a:pt x="1214" y="634"/>
                  </a:cubicBezTo>
                  <a:cubicBezTo>
                    <a:pt x="1269" y="628"/>
                    <a:pt x="1340" y="686"/>
                    <a:pt x="1388" y="670"/>
                  </a:cubicBezTo>
                  <a:cubicBezTo>
                    <a:pt x="1436" y="654"/>
                    <a:pt x="1503" y="582"/>
                    <a:pt x="1502" y="538"/>
                  </a:cubicBezTo>
                  <a:cubicBezTo>
                    <a:pt x="1501" y="494"/>
                    <a:pt x="1430" y="421"/>
                    <a:pt x="1384" y="406"/>
                  </a:cubicBezTo>
                  <a:cubicBezTo>
                    <a:pt x="1338" y="391"/>
                    <a:pt x="1280" y="457"/>
                    <a:pt x="1226" y="448"/>
                  </a:cubicBezTo>
                  <a:cubicBezTo>
                    <a:pt x="1172" y="439"/>
                    <a:pt x="1088" y="426"/>
                    <a:pt x="1059" y="352"/>
                  </a:cubicBezTo>
                  <a:lnTo>
                    <a:pt x="105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66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5583" name="Text Box 126"/>
            <p:cNvSpPr txBox="1">
              <a:spLocks noChangeArrowheads="1"/>
            </p:cNvSpPr>
            <p:nvPr/>
          </p:nvSpPr>
          <p:spPr bwMode="auto">
            <a:xfrm>
              <a:off x="411" y="1342"/>
              <a:ext cx="267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J</a:t>
              </a:r>
            </a:p>
          </p:txBody>
        </p:sp>
      </p:grpSp>
      <p:grpSp>
        <p:nvGrpSpPr>
          <p:cNvPr id="12" name="Group 130"/>
          <p:cNvGrpSpPr>
            <a:grpSpLocks/>
          </p:cNvGrpSpPr>
          <p:nvPr/>
        </p:nvGrpSpPr>
        <p:grpSpPr bwMode="auto">
          <a:xfrm>
            <a:off x="7375526" y="2743201"/>
            <a:ext cx="1057275" cy="601267"/>
            <a:chOff x="388" y="756"/>
            <a:chExt cx="666" cy="505"/>
          </a:xfrm>
        </p:grpSpPr>
        <p:sp>
          <p:nvSpPr>
            <p:cNvPr id="755843" name="Rectangle 131"/>
            <p:cNvSpPr>
              <a:spLocks noChangeArrowheads="1"/>
            </p:cNvSpPr>
            <p:nvPr/>
          </p:nvSpPr>
          <p:spPr bwMode="auto">
            <a:xfrm>
              <a:off x="388" y="756"/>
              <a:ext cx="632" cy="46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algn="r"/>
              <a:endParaRPr lang="en-US" altLang="en-US">
                <a:solidFill>
                  <a:prstClr val="black"/>
                </a:solidFill>
                <a:ea typeface="ＭＳ Ｐゴシック" pitchFamily="25" charset="-128"/>
              </a:endParaRPr>
            </a:p>
          </p:txBody>
        </p:sp>
        <p:grpSp>
          <p:nvGrpSpPr>
            <p:cNvPr id="65575" name="Group 132"/>
            <p:cNvGrpSpPr>
              <a:grpSpLocks/>
            </p:cNvGrpSpPr>
            <p:nvPr/>
          </p:nvGrpSpPr>
          <p:grpSpPr bwMode="auto">
            <a:xfrm>
              <a:off x="393" y="758"/>
              <a:ext cx="661" cy="503"/>
              <a:chOff x="393" y="758"/>
              <a:chExt cx="661" cy="503"/>
            </a:xfrm>
          </p:grpSpPr>
          <p:grpSp>
            <p:nvGrpSpPr>
              <p:cNvPr id="65576" name="Group 133"/>
              <p:cNvGrpSpPr>
                <a:grpSpLocks/>
              </p:cNvGrpSpPr>
              <p:nvPr/>
            </p:nvGrpSpPr>
            <p:grpSpPr bwMode="auto">
              <a:xfrm>
                <a:off x="393" y="758"/>
                <a:ext cx="452" cy="495"/>
                <a:chOff x="385" y="1286"/>
                <a:chExt cx="452" cy="495"/>
              </a:xfrm>
            </p:grpSpPr>
            <p:sp>
              <p:nvSpPr>
                <p:cNvPr id="65580" name="Freeform 134"/>
                <p:cNvSpPr>
                  <a:spLocks/>
                </p:cNvSpPr>
                <p:nvPr/>
              </p:nvSpPr>
              <p:spPr bwMode="auto">
                <a:xfrm>
                  <a:off x="385" y="1286"/>
                  <a:ext cx="452" cy="458"/>
                </a:xfrm>
                <a:custGeom>
                  <a:avLst/>
                  <a:gdLst>
                    <a:gd name="T0" fmla="*/ 0 w 1523"/>
                    <a:gd name="T1" fmla="*/ 0 h 1544"/>
                    <a:gd name="T2" fmla="*/ 0 w 1523"/>
                    <a:gd name="T3" fmla="*/ 458 h 1544"/>
                    <a:gd name="T4" fmla="*/ 313 w 1523"/>
                    <a:gd name="T5" fmla="*/ 458 h 1544"/>
                    <a:gd name="T6" fmla="*/ 313 w 1523"/>
                    <a:gd name="T7" fmla="*/ 354 h 1544"/>
                    <a:gd name="T8" fmla="*/ 362 w 1523"/>
                    <a:gd name="T9" fmla="*/ 307 h 1544"/>
                    <a:gd name="T10" fmla="*/ 415 w 1523"/>
                    <a:gd name="T11" fmla="*/ 325 h 1544"/>
                    <a:gd name="T12" fmla="*/ 451 w 1523"/>
                    <a:gd name="T13" fmla="*/ 281 h 1544"/>
                    <a:gd name="T14" fmla="*/ 410 w 1523"/>
                    <a:gd name="T15" fmla="*/ 240 h 1544"/>
                    <a:gd name="T16" fmla="*/ 362 w 1523"/>
                    <a:gd name="T17" fmla="*/ 256 h 1544"/>
                    <a:gd name="T18" fmla="*/ 312 w 1523"/>
                    <a:gd name="T19" fmla="*/ 236 h 1544"/>
                    <a:gd name="T20" fmla="*/ 314 w 1523"/>
                    <a:gd name="T21" fmla="*/ 209 h 1544"/>
                    <a:gd name="T22" fmla="*/ 360 w 1523"/>
                    <a:gd name="T23" fmla="*/ 188 h 1544"/>
                    <a:gd name="T24" fmla="*/ 412 w 1523"/>
                    <a:gd name="T25" fmla="*/ 199 h 1544"/>
                    <a:gd name="T26" fmla="*/ 446 w 1523"/>
                    <a:gd name="T27" fmla="*/ 160 h 1544"/>
                    <a:gd name="T28" fmla="*/ 411 w 1523"/>
                    <a:gd name="T29" fmla="*/ 120 h 1544"/>
                    <a:gd name="T30" fmla="*/ 364 w 1523"/>
                    <a:gd name="T31" fmla="*/ 133 h 1544"/>
                    <a:gd name="T32" fmla="*/ 314 w 1523"/>
                    <a:gd name="T33" fmla="*/ 104 h 1544"/>
                    <a:gd name="T34" fmla="*/ 312 w 1523"/>
                    <a:gd name="T35" fmla="*/ 1 h 1544"/>
                    <a:gd name="T36" fmla="*/ 0 w 1523"/>
                    <a:gd name="T37" fmla="*/ 0 h 154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523"/>
                    <a:gd name="T58" fmla="*/ 0 h 1544"/>
                    <a:gd name="T59" fmla="*/ 1523 w 1523"/>
                    <a:gd name="T60" fmla="*/ 1544 h 1544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523" h="1544">
                      <a:moveTo>
                        <a:pt x="0" y="0"/>
                      </a:moveTo>
                      <a:lnTo>
                        <a:pt x="0" y="1544"/>
                      </a:lnTo>
                      <a:lnTo>
                        <a:pt x="1056" y="1544"/>
                      </a:lnTo>
                      <a:lnTo>
                        <a:pt x="1056" y="1192"/>
                      </a:lnTo>
                      <a:cubicBezTo>
                        <a:pt x="1083" y="1107"/>
                        <a:pt x="1163" y="1052"/>
                        <a:pt x="1220" y="1036"/>
                      </a:cubicBezTo>
                      <a:cubicBezTo>
                        <a:pt x="1277" y="1020"/>
                        <a:pt x="1350" y="1111"/>
                        <a:pt x="1400" y="1096"/>
                      </a:cubicBezTo>
                      <a:cubicBezTo>
                        <a:pt x="1450" y="1081"/>
                        <a:pt x="1523" y="994"/>
                        <a:pt x="1520" y="946"/>
                      </a:cubicBezTo>
                      <a:cubicBezTo>
                        <a:pt x="1517" y="898"/>
                        <a:pt x="1432" y="822"/>
                        <a:pt x="1382" y="808"/>
                      </a:cubicBezTo>
                      <a:cubicBezTo>
                        <a:pt x="1332" y="794"/>
                        <a:pt x="1275" y="864"/>
                        <a:pt x="1220" y="862"/>
                      </a:cubicBezTo>
                      <a:cubicBezTo>
                        <a:pt x="1165" y="860"/>
                        <a:pt x="1079" y="822"/>
                        <a:pt x="1052" y="796"/>
                      </a:cubicBezTo>
                      <a:cubicBezTo>
                        <a:pt x="1025" y="770"/>
                        <a:pt x="1031" y="733"/>
                        <a:pt x="1058" y="706"/>
                      </a:cubicBezTo>
                      <a:cubicBezTo>
                        <a:pt x="1085" y="679"/>
                        <a:pt x="1159" y="640"/>
                        <a:pt x="1214" y="634"/>
                      </a:cubicBezTo>
                      <a:cubicBezTo>
                        <a:pt x="1269" y="628"/>
                        <a:pt x="1340" y="686"/>
                        <a:pt x="1388" y="670"/>
                      </a:cubicBezTo>
                      <a:cubicBezTo>
                        <a:pt x="1436" y="654"/>
                        <a:pt x="1503" y="582"/>
                        <a:pt x="1502" y="538"/>
                      </a:cubicBezTo>
                      <a:cubicBezTo>
                        <a:pt x="1501" y="494"/>
                        <a:pt x="1430" y="421"/>
                        <a:pt x="1384" y="406"/>
                      </a:cubicBezTo>
                      <a:cubicBezTo>
                        <a:pt x="1338" y="391"/>
                        <a:pt x="1280" y="457"/>
                        <a:pt x="1226" y="448"/>
                      </a:cubicBezTo>
                      <a:cubicBezTo>
                        <a:pt x="1172" y="439"/>
                        <a:pt x="1088" y="426"/>
                        <a:pt x="1059" y="352"/>
                      </a:cubicBezTo>
                      <a:lnTo>
                        <a:pt x="1052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66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r"/>
                  <a:endParaRPr lang="en-US">
                    <a:solidFill>
                      <a:prstClr val="black"/>
                    </a:solidFill>
                    <a:latin typeface="Times New Roman" pitchFamily="25" charset="0"/>
                    <a:ea typeface="ＭＳ Ｐゴシック" pitchFamily="25" charset="-128"/>
                  </a:endParaRPr>
                </a:p>
              </p:txBody>
            </p:sp>
            <p:sp>
              <p:nvSpPr>
                <p:cNvPr id="65581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411" y="1342"/>
                  <a:ext cx="267" cy="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808000"/>
                    </a:buClr>
                    <a:buSzPct val="120000"/>
                    <a:buChar char="›"/>
                    <a:defRPr sz="3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MS PGothic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SzPct val="90000"/>
                    <a:buFont typeface="Marlett" pitchFamily="2" charset="2"/>
                    <a:buChar char="h"/>
                    <a:defRPr sz="28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800">
                      <a:solidFill>
                        <a:prstClr val="black"/>
                      </a:solidFill>
                      <a:latin typeface="Comic Sans MS" pitchFamily="66" charset="0"/>
                      <a:cs typeface="Arial" charset="0"/>
                    </a:rPr>
                    <a:t>J</a:t>
                  </a:r>
                </a:p>
              </p:txBody>
            </p:sp>
          </p:grpSp>
          <p:grpSp>
            <p:nvGrpSpPr>
              <p:cNvPr id="65577" name="Group 136"/>
              <p:cNvGrpSpPr>
                <a:grpSpLocks/>
              </p:cNvGrpSpPr>
              <p:nvPr/>
            </p:nvGrpSpPr>
            <p:grpSpPr bwMode="auto">
              <a:xfrm>
                <a:off x="694" y="760"/>
                <a:ext cx="360" cy="501"/>
                <a:chOff x="4478" y="750"/>
                <a:chExt cx="360" cy="501"/>
              </a:xfrm>
            </p:grpSpPr>
            <p:sp>
              <p:nvSpPr>
                <p:cNvPr id="65578" name="Freeform 137"/>
                <p:cNvSpPr>
                  <a:spLocks/>
                </p:cNvSpPr>
                <p:nvPr/>
              </p:nvSpPr>
              <p:spPr bwMode="auto">
                <a:xfrm>
                  <a:off x="4478" y="750"/>
                  <a:ext cx="328" cy="457"/>
                </a:xfrm>
                <a:custGeom>
                  <a:avLst/>
                  <a:gdLst>
                    <a:gd name="T0" fmla="*/ 328 w 1107"/>
                    <a:gd name="T1" fmla="*/ 457 h 1542"/>
                    <a:gd name="T2" fmla="*/ 9 w 1107"/>
                    <a:gd name="T3" fmla="*/ 456 h 1542"/>
                    <a:gd name="T4" fmla="*/ 9 w 1107"/>
                    <a:gd name="T5" fmla="*/ 352 h 1542"/>
                    <a:gd name="T6" fmla="*/ 58 w 1107"/>
                    <a:gd name="T7" fmla="*/ 306 h 1542"/>
                    <a:gd name="T8" fmla="*/ 111 w 1107"/>
                    <a:gd name="T9" fmla="*/ 324 h 1542"/>
                    <a:gd name="T10" fmla="*/ 147 w 1107"/>
                    <a:gd name="T11" fmla="*/ 279 h 1542"/>
                    <a:gd name="T12" fmla="*/ 106 w 1107"/>
                    <a:gd name="T13" fmla="*/ 238 h 1542"/>
                    <a:gd name="T14" fmla="*/ 58 w 1107"/>
                    <a:gd name="T15" fmla="*/ 254 h 1542"/>
                    <a:gd name="T16" fmla="*/ 8 w 1107"/>
                    <a:gd name="T17" fmla="*/ 235 h 1542"/>
                    <a:gd name="T18" fmla="*/ 10 w 1107"/>
                    <a:gd name="T19" fmla="*/ 208 h 1542"/>
                    <a:gd name="T20" fmla="*/ 56 w 1107"/>
                    <a:gd name="T21" fmla="*/ 187 h 1542"/>
                    <a:gd name="T22" fmla="*/ 108 w 1107"/>
                    <a:gd name="T23" fmla="*/ 197 h 1542"/>
                    <a:gd name="T24" fmla="*/ 141 w 1107"/>
                    <a:gd name="T25" fmla="*/ 158 h 1542"/>
                    <a:gd name="T26" fmla="*/ 106 w 1107"/>
                    <a:gd name="T27" fmla="*/ 119 h 1542"/>
                    <a:gd name="T28" fmla="*/ 60 w 1107"/>
                    <a:gd name="T29" fmla="*/ 132 h 1542"/>
                    <a:gd name="T30" fmla="*/ 10 w 1107"/>
                    <a:gd name="T31" fmla="*/ 103 h 1542"/>
                    <a:gd name="T32" fmla="*/ 8 w 1107"/>
                    <a:gd name="T33" fmla="*/ 0 h 1542"/>
                    <a:gd name="T34" fmla="*/ 326 w 1107"/>
                    <a:gd name="T35" fmla="*/ 0 h 1542"/>
                    <a:gd name="T36" fmla="*/ 328 w 1107"/>
                    <a:gd name="T37" fmla="*/ 457 h 154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107"/>
                    <a:gd name="T58" fmla="*/ 0 h 1542"/>
                    <a:gd name="T59" fmla="*/ 1107 w 1107"/>
                    <a:gd name="T60" fmla="*/ 1542 h 154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107" h="1542">
                      <a:moveTo>
                        <a:pt x="1107" y="1542"/>
                      </a:moveTo>
                      <a:lnTo>
                        <a:pt x="31" y="1540"/>
                      </a:lnTo>
                      <a:lnTo>
                        <a:pt x="31" y="1188"/>
                      </a:lnTo>
                      <a:cubicBezTo>
                        <a:pt x="58" y="1103"/>
                        <a:pt x="138" y="1048"/>
                        <a:pt x="195" y="1032"/>
                      </a:cubicBezTo>
                      <a:cubicBezTo>
                        <a:pt x="252" y="1016"/>
                        <a:pt x="325" y="1107"/>
                        <a:pt x="375" y="1092"/>
                      </a:cubicBezTo>
                      <a:cubicBezTo>
                        <a:pt x="425" y="1077"/>
                        <a:pt x="498" y="990"/>
                        <a:pt x="495" y="942"/>
                      </a:cubicBezTo>
                      <a:cubicBezTo>
                        <a:pt x="492" y="894"/>
                        <a:pt x="407" y="818"/>
                        <a:pt x="357" y="804"/>
                      </a:cubicBezTo>
                      <a:cubicBezTo>
                        <a:pt x="307" y="790"/>
                        <a:pt x="250" y="860"/>
                        <a:pt x="195" y="858"/>
                      </a:cubicBezTo>
                      <a:cubicBezTo>
                        <a:pt x="140" y="856"/>
                        <a:pt x="54" y="818"/>
                        <a:pt x="27" y="792"/>
                      </a:cubicBezTo>
                      <a:cubicBezTo>
                        <a:pt x="0" y="766"/>
                        <a:pt x="6" y="729"/>
                        <a:pt x="33" y="702"/>
                      </a:cubicBezTo>
                      <a:cubicBezTo>
                        <a:pt x="60" y="675"/>
                        <a:pt x="134" y="636"/>
                        <a:pt x="189" y="630"/>
                      </a:cubicBezTo>
                      <a:cubicBezTo>
                        <a:pt x="244" y="624"/>
                        <a:pt x="315" y="682"/>
                        <a:pt x="363" y="666"/>
                      </a:cubicBezTo>
                      <a:cubicBezTo>
                        <a:pt x="411" y="650"/>
                        <a:pt x="478" y="578"/>
                        <a:pt x="477" y="534"/>
                      </a:cubicBezTo>
                      <a:cubicBezTo>
                        <a:pt x="476" y="490"/>
                        <a:pt x="405" y="417"/>
                        <a:pt x="359" y="402"/>
                      </a:cubicBezTo>
                      <a:cubicBezTo>
                        <a:pt x="313" y="387"/>
                        <a:pt x="255" y="453"/>
                        <a:pt x="201" y="444"/>
                      </a:cubicBezTo>
                      <a:cubicBezTo>
                        <a:pt x="147" y="435"/>
                        <a:pt x="63" y="422"/>
                        <a:pt x="34" y="348"/>
                      </a:cubicBezTo>
                      <a:lnTo>
                        <a:pt x="27" y="0"/>
                      </a:lnTo>
                      <a:lnTo>
                        <a:pt x="1101" y="0"/>
                      </a:lnTo>
                      <a:lnTo>
                        <a:pt x="1107" y="1542"/>
                      </a:lnTo>
                      <a:close/>
                    </a:path>
                  </a:pathLst>
                </a:custGeom>
                <a:solidFill>
                  <a:srgbClr val="FF9966"/>
                </a:solidFill>
                <a:ln w="222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r"/>
                  <a:endParaRPr lang="en-US">
                    <a:solidFill>
                      <a:prstClr val="black"/>
                    </a:solidFill>
                    <a:latin typeface="Times New Roman" pitchFamily="25" charset="0"/>
                    <a:ea typeface="ＭＳ Ｐゴシック" pitchFamily="25" charset="-128"/>
                  </a:endParaRPr>
                </a:p>
              </p:txBody>
            </p:sp>
            <p:sp>
              <p:nvSpPr>
                <p:cNvPr id="65579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4565" y="812"/>
                  <a:ext cx="273" cy="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808000"/>
                    </a:buClr>
                    <a:buSzPct val="120000"/>
                    <a:buChar char="›"/>
                    <a:defRPr sz="32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MS PGothic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SzPct val="90000"/>
                    <a:buFont typeface="Marlett" pitchFamily="2" charset="2"/>
                    <a:buChar char="h"/>
                    <a:defRPr sz="2800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  <a:cs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800">
                      <a:solidFill>
                        <a:prstClr val="black"/>
                      </a:solidFill>
                      <a:latin typeface="Comic Sans MS" pitchFamily="66" charset="0"/>
                      <a:cs typeface="Arial" charset="0"/>
                    </a:rPr>
                    <a:t>S</a:t>
                  </a:r>
                </a:p>
              </p:txBody>
            </p:sp>
          </p:grpSp>
        </p:grpSp>
      </p:grpSp>
      <p:grpSp>
        <p:nvGrpSpPr>
          <p:cNvPr id="16" name="Group 127"/>
          <p:cNvGrpSpPr>
            <a:grpSpLocks/>
          </p:cNvGrpSpPr>
          <p:nvPr/>
        </p:nvGrpSpPr>
        <p:grpSpPr bwMode="auto">
          <a:xfrm>
            <a:off x="7861300" y="2743201"/>
            <a:ext cx="571500" cy="596504"/>
            <a:chOff x="4478" y="750"/>
            <a:chExt cx="360" cy="501"/>
          </a:xfrm>
        </p:grpSpPr>
        <p:sp>
          <p:nvSpPr>
            <p:cNvPr id="755840" name="Freeform 128"/>
            <p:cNvSpPr>
              <a:spLocks/>
            </p:cNvSpPr>
            <p:nvPr/>
          </p:nvSpPr>
          <p:spPr bwMode="auto">
            <a:xfrm>
              <a:off x="4478" y="750"/>
              <a:ext cx="328" cy="457"/>
            </a:xfrm>
            <a:custGeom>
              <a:avLst/>
              <a:gdLst/>
              <a:ahLst/>
              <a:cxnLst>
                <a:cxn ang="0">
                  <a:pos x="1107" y="1542"/>
                </a:cxn>
                <a:cxn ang="0">
                  <a:pos x="31" y="1540"/>
                </a:cxn>
                <a:cxn ang="0">
                  <a:pos x="31" y="1188"/>
                </a:cxn>
                <a:cxn ang="0">
                  <a:pos x="195" y="1032"/>
                </a:cxn>
                <a:cxn ang="0">
                  <a:pos x="375" y="1092"/>
                </a:cxn>
                <a:cxn ang="0">
                  <a:pos x="495" y="942"/>
                </a:cxn>
                <a:cxn ang="0">
                  <a:pos x="357" y="804"/>
                </a:cxn>
                <a:cxn ang="0">
                  <a:pos x="195" y="858"/>
                </a:cxn>
                <a:cxn ang="0">
                  <a:pos x="27" y="792"/>
                </a:cxn>
                <a:cxn ang="0">
                  <a:pos x="33" y="702"/>
                </a:cxn>
                <a:cxn ang="0">
                  <a:pos x="189" y="630"/>
                </a:cxn>
                <a:cxn ang="0">
                  <a:pos x="363" y="666"/>
                </a:cxn>
                <a:cxn ang="0">
                  <a:pos x="477" y="534"/>
                </a:cxn>
                <a:cxn ang="0">
                  <a:pos x="359" y="402"/>
                </a:cxn>
                <a:cxn ang="0">
                  <a:pos x="201" y="444"/>
                </a:cxn>
                <a:cxn ang="0">
                  <a:pos x="34" y="348"/>
                </a:cxn>
                <a:cxn ang="0">
                  <a:pos x="27" y="0"/>
                </a:cxn>
                <a:cxn ang="0">
                  <a:pos x="1101" y="0"/>
                </a:cxn>
                <a:cxn ang="0">
                  <a:pos x="1107" y="1542"/>
                </a:cxn>
              </a:cxnLst>
              <a:rect l="0" t="0" r="r" b="b"/>
              <a:pathLst>
                <a:path w="1107" h="1542">
                  <a:moveTo>
                    <a:pt x="1107" y="1542"/>
                  </a:moveTo>
                  <a:lnTo>
                    <a:pt x="31" y="1540"/>
                  </a:lnTo>
                  <a:lnTo>
                    <a:pt x="31" y="1188"/>
                  </a:lnTo>
                  <a:cubicBezTo>
                    <a:pt x="58" y="1103"/>
                    <a:pt x="138" y="1048"/>
                    <a:pt x="195" y="1032"/>
                  </a:cubicBezTo>
                  <a:cubicBezTo>
                    <a:pt x="252" y="1016"/>
                    <a:pt x="325" y="1107"/>
                    <a:pt x="375" y="1092"/>
                  </a:cubicBezTo>
                  <a:cubicBezTo>
                    <a:pt x="425" y="1077"/>
                    <a:pt x="498" y="990"/>
                    <a:pt x="495" y="942"/>
                  </a:cubicBezTo>
                  <a:cubicBezTo>
                    <a:pt x="492" y="894"/>
                    <a:pt x="407" y="818"/>
                    <a:pt x="357" y="804"/>
                  </a:cubicBezTo>
                  <a:cubicBezTo>
                    <a:pt x="307" y="790"/>
                    <a:pt x="250" y="860"/>
                    <a:pt x="195" y="858"/>
                  </a:cubicBezTo>
                  <a:cubicBezTo>
                    <a:pt x="140" y="856"/>
                    <a:pt x="54" y="818"/>
                    <a:pt x="27" y="792"/>
                  </a:cubicBezTo>
                  <a:cubicBezTo>
                    <a:pt x="0" y="766"/>
                    <a:pt x="6" y="729"/>
                    <a:pt x="33" y="702"/>
                  </a:cubicBezTo>
                  <a:cubicBezTo>
                    <a:pt x="60" y="675"/>
                    <a:pt x="134" y="636"/>
                    <a:pt x="189" y="630"/>
                  </a:cubicBezTo>
                  <a:cubicBezTo>
                    <a:pt x="244" y="624"/>
                    <a:pt x="315" y="682"/>
                    <a:pt x="363" y="666"/>
                  </a:cubicBezTo>
                  <a:cubicBezTo>
                    <a:pt x="411" y="650"/>
                    <a:pt x="478" y="578"/>
                    <a:pt x="477" y="534"/>
                  </a:cubicBezTo>
                  <a:cubicBezTo>
                    <a:pt x="476" y="490"/>
                    <a:pt x="405" y="417"/>
                    <a:pt x="359" y="402"/>
                  </a:cubicBezTo>
                  <a:cubicBezTo>
                    <a:pt x="313" y="387"/>
                    <a:pt x="255" y="453"/>
                    <a:pt x="201" y="444"/>
                  </a:cubicBezTo>
                  <a:cubicBezTo>
                    <a:pt x="147" y="435"/>
                    <a:pt x="63" y="422"/>
                    <a:pt x="34" y="348"/>
                  </a:cubicBezTo>
                  <a:lnTo>
                    <a:pt x="27" y="0"/>
                  </a:lnTo>
                  <a:lnTo>
                    <a:pt x="1101" y="0"/>
                  </a:lnTo>
                  <a:lnTo>
                    <a:pt x="1107" y="1542"/>
                  </a:lnTo>
                  <a:close/>
                </a:path>
              </a:pathLst>
            </a:custGeom>
            <a:solidFill>
              <a:srgbClr val="FF9966"/>
            </a:solidFill>
            <a:ln w="222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5573" name="Text Box 129"/>
            <p:cNvSpPr txBox="1">
              <a:spLocks noChangeArrowheads="1"/>
            </p:cNvSpPr>
            <p:nvPr/>
          </p:nvSpPr>
          <p:spPr bwMode="auto">
            <a:xfrm>
              <a:off x="4565" y="812"/>
              <a:ext cx="273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S</a:t>
              </a:r>
            </a:p>
          </p:txBody>
        </p:sp>
      </p:grpSp>
      <p:grpSp>
        <p:nvGrpSpPr>
          <p:cNvPr id="170056" name="Group 72"/>
          <p:cNvGrpSpPr>
            <a:grpSpLocks/>
          </p:cNvGrpSpPr>
          <p:nvPr/>
        </p:nvGrpSpPr>
        <p:grpSpPr bwMode="auto">
          <a:xfrm>
            <a:off x="2933700" y="2781299"/>
            <a:ext cx="3136900" cy="522685"/>
            <a:chOff x="1848" y="2336"/>
            <a:chExt cx="1976" cy="439"/>
          </a:xfrm>
        </p:grpSpPr>
        <p:sp>
          <p:nvSpPr>
            <p:cNvPr id="65570" name="Line 13"/>
            <p:cNvSpPr>
              <a:spLocks noChangeShapeType="1"/>
            </p:cNvSpPr>
            <p:nvPr/>
          </p:nvSpPr>
          <p:spPr bwMode="auto">
            <a:xfrm flipV="1">
              <a:off x="1848" y="2651"/>
              <a:ext cx="1976" cy="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5571" name="Text Box 71"/>
            <p:cNvSpPr txBox="1">
              <a:spLocks noChangeArrowheads="1"/>
            </p:cNvSpPr>
            <p:nvPr/>
          </p:nvSpPr>
          <p:spPr bwMode="auto">
            <a:xfrm>
              <a:off x="2414" y="2336"/>
              <a:ext cx="796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algn="r"/>
              <a:r>
                <a:rPr lang="en-US" altLang="en-US" i="1">
                  <a:solidFill>
                    <a:prstClr val="black"/>
                  </a:solidFill>
                  <a:ea typeface="ＭＳ Ｐゴシック" pitchFamily="25" charset="-128"/>
                </a:rPr>
                <a:t>CLAIM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4278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08 L -0.15 -0.2877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31" y="-1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09184 -0.18125 " pathEditMode="relative" ptsTypes="AA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57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573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22222E-6 L 0.66146 -0.4294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755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3" y="-2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580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-0.51511 -0.01088 " pathEditMode="relative" ptsTypes="AA">
                                      <p:cBhvr>
                                        <p:cTn id="62" dur="1000" fill="hold"/>
                                        <p:tgtEl>
                                          <p:spTgt spid="755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5.18519E-6 L -0.48732 -0.00926 " pathEditMode="relative" ptsTypes="AA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580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06042 -0.3217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57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5.18519E-6 L 0.54479 0.32499 " pathEditMode="relative" ptsTypes="AA">
                                      <p:cBhvr>
                                        <p:cTn id="93" dur="1000" fill="hold"/>
                                        <p:tgtEl>
                                          <p:spTgt spid="755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57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01354 0.3361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755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1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70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70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092 L 0.68941 -0.02223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31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18" grpId="0" animBg="1" autoUpdateAnimBg="0"/>
      <p:bldP spid="755718" grpId="1" animBg="1"/>
      <p:bldP spid="755724" grpId="0" animBg="1"/>
      <p:bldP spid="755724" grpId="1" animBg="1"/>
      <p:bldP spid="755803" grpId="0" animBg="1"/>
      <p:bldP spid="755736" grpId="0" animBg="1"/>
      <p:bldP spid="755737" grpId="0" animBg="1"/>
      <p:bldP spid="755739" grpId="0" animBg="1"/>
      <p:bldP spid="755744" grpId="0" animBg="1"/>
      <p:bldP spid="755792" grpId="0" animBg="1"/>
      <p:bldP spid="755792" grpId="1" animBg="1"/>
      <p:bldP spid="755804" grpId="0" animBg="1"/>
      <p:bldP spid="755820" grpId="0" animBg="1"/>
      <p:bldP spid="755820" grpId="1" animBg="1"/>
      <p:bldP spid="755820" grpId="2" animBg="1"/>
      <p:bldP spid="755834" grpId="0" animBg="1"/>
      <p:bldP spid="755834" grpId="1" animBg="1"/>
      <p:bldP spid="755835" grpId="0" animBg="1"/>
      <p:bldP spid="75583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B484C3C-D904-4CEB-A8F0-7DA231BDFC68}" type="slidenum">
              <a:rPr lang="en-US" altLang="en-US" sz="1200">
                <a:solidFill>
                  <a:srgbClr val="898989"/>
                </a:solidFill>
                <a:latin typeface="Arial" charset="0"/>
              </a:rPr>
              <a:pPr/>
              <a:t>31</a:t>
            </a:fld>
            <a:endParaRPr lang="en-US" altLang="en-US" sz="12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72038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5715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Claim Activation</a:t>
            </a:r>
          </a:p>
        </p:txBody>
      </p:sp>
      <p:sp>
        <p:nvSpPr>
          <p:cNvPr id="70" name="Slide Number Placeholder 3"/>
          <p:cNvSpPr txBox="1">
            <a:spLocks noGrp="1"/>
          </p:cNvSpPr>
          <p:nvPr/>
        </p:nvSpPr>
        <p:spPr bwMode="auto">
          <a:xfrm>
            <a:off x="0" y="4933950"/>
            <a:ext cx="990600" cy="209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fld id="{F02B16B0-0BF8-43CB-A124-9C429B57D319}" type="slidenum">
              <a:rPr lang="en-US" altLang="en-US" sz="1400">
                <a:solidFill>
                  <a:srgbClr val="969696"/>
                </a:solidFill>
                <a:latin typeface="Arial" charset="0"/>
                <a:ea typeface="ＭＳ Ｐゴシック" pitchFamily="25" charset="-128"/>
              </a:rPr>
              <a:pPr algn="r"/>
              <a:t>31</a:t>
            </a:fld>
            <a:endParaRPr lang="en-US" altLang="en-US" sz="1400">
              <a:solidFill>
                <a:srgbClr val="969696"/>
              </a:solidFill>
              <a:latin typeface="Arial" charset="0"/>
              <a:ea typeface="ＭＳ Ｐゴシック" pitchFamily="25" charset="-128"/>
            </a:endParaRPr>
          </a:p>
        </p:txBody>
      </p:sp>
      <p:sp>
        <p:nvSpPr>
          <p:cNvPr id="66565" name="Rectangle 33"/>
          <p:cNvSpPr>
            <a:spLocks noChangeArrowheads="1"/>
          </p:cNvSpPr>
          <p:nvPr/>
        </p:nvSpPr>
        <p:spPr bwMode="auto">
          <a:xfrm>
            <a:off x="0" y="4179094"/>
            <a:ext cx="9144000" cy="9644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solidFill>
                <a:prstClr val="black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6566" name="Rectangle 2"/>
          <p:cNvSpPr>
            <a:spLocks noChangeArrowheads="1"/>
          </p:cNvSpPr>
          <p:nvPr/>
        </p:nvSpPr>
        <p:spPr bwMode="auto">
          <a:xfrm>
            <a:off x="4762500" y="2413397"/>
            <a:ext cx="4013200" cy="24574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Execute Machine</a:t>
            </a:r>
          </a:p>
        </p:txBody>
      </p:sp>
      <p:sp>
        <p:nvSpPr>
          <p:cNvPr id="66567" name="Rectangle 4"/>
          <p:cNvSpPr>
            <a:spLocks noChangeArrowheads="1"/>
          </p:cNvSpPr>
          <p:nvPr/>
        </p:nvSpPr>
        <p:spPr bwMode="auto">
          <a:xfrm>
            <a:off x="304800" y="2413397"/>
            <a:ext cx="4025900" cy="24574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Submit Machine</a:t>
            </a:r>
            <a:endParaRPr lang="en-US" altLang="en-US" sz="2800">
              <a:solidFill>
                <a:srgbClr val="4D4D4D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66568" name="Oval 7"/>
          <p:cNvSpPr>
            <a:spLocks noChangeArrowheads="1"/>
          </p:cNvSpPr>
          <p:nvPr/>
        </p:nvSpPr>
        <p:spPr bwMode="auto">
          <a:xfrm>
            <a:off x="1460500" y="2842022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Schedd</a:t>
            </a:r>
          </a:p>
        </p:txBody>
      </p:sp>
      <p:sp>
        <p:nvSpPr>
          <p:cNvPr id="66569" name="Oval 10"/>
          <p:cNvSpPr>
            <a:spLocks noChangeArrowheads="1"/>
          </p:cNvSpPr>
          <p:nvPr/>
        </p:nvSpPr>
        <p:spPr bwMode="auto">
          <a:xfrm>
            <a:off x="6070600" y="2842022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Startd</a:t>
            </a:r>
          </a:p>
        </p:txBody>
      </p:sp>
      <p:sp>
        <p:nvSpPr>
          <p:cNvPr id="66570" name="Rectangle 20"/>
          <p:cNvSpPr>
            <a:spLocks noChangeArrowheads="1"/>
          </p:cNvSpPr>
          <p:nvPr/>
        </p:nvSpPr>
        <p:spPr bwMode="auto">
          <a:xfrm>
            <a:off x="2527300" y="676275"/>
            <a:ext cx="4025900" cy="1129904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Central Manager</a:t>
            </a:r>
            <a:endParaRPr lang="en-US" altLang="en-US" sz="2800">
              <a:solidFill>
                <a:srgbClr val="4D4D4D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66571" name="Oval 21"/>
          <p:cNvSpPr>
            <a:spLocks noChangeArrowheads="1"/>
          </p:cNvSpPr>
          <p:nvPr/>
        </p:nvSpPr>
        <p:spPr bwMode="auto">
          <a:xfrm>
            <a:off x="4940300" y="1083469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Collector</a:t>
            </a:r>
          </a:p>
        </p:txBody>
      </p:sp>
      <p:sp>
        <p:nvSpPr>
          <p:cNvPr id="66572" name="Oval 22"/>
          <p:cNvSpPr>
            <a:spLocks noChangeArrowheads="1"/>
          </p:cNvSpPr>
          <p:nvPr/>
        </p:nvSpPr>
        <p:spPr bwMode="auto">
          <a:xfrm>
            <a:off x="2616200" y="1083469"/>
            <a:ext cx="1701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Negotiator</a:t>
            </a:r>
          </a:p>
        </p:txBody>
      </p:sp>
      <p:sp>
        <p:nvSpPr>
          <p:cNvPr id="66573" name="Line 13"/>
          <p:cNvSpPr>
            <a:spLocks noChangeShapeType="1"/>
          </p:cNvSpPr>
          <p:nvPr/>
        </p:nvSpPr>
        <p:spPr bwMode="auto">
          <a:xfrm flipV="1">
            <a:off x="2933700" y="3156347"/>
            <a:ext cx="3136900" cy="95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sp>
        <p:nvSpPr>
          <p:cNvPr id="66574" name="Text Box 62"/>
          <p:cNvSpPr txBox="1">
            <a:spLocks noChangeArrowheads="1"/>
          </p:cNvSpPr>
          <p:nvPr/>
        </p:nvSpPr>
        <p:spPr bwMode="auto">
          <a:xfrm>
            <a:off x="3746032" y="2781300"/>
            <a:ext cx="18213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r>
              <a:rPr lang="en-US" altLang="en-US" u="sng">
                <a:solidFill>
                  <a:prstClr val="black"/>
                </a:solidFill>
                <a:ea typeface="ＭＳ Ｐゴシック" pitchFamily="25" charset="-128"/>
              </a:rPr>
              <a:t>CLAIMED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6273800" y="3699272"/>
            <a:ext cx="2400300" cy="1104900"/>
            <a:chOff x="3952" y="2568"/>
            <a:chExt cx="1512" cy="928"/>
          </a:xfrm>
          <a:solidFill>
            <a:srgbClr val="00B050"/>
          </a:solidFill>
        </p:grpSpPr>
        <p:sp>
          <p:nvSpPr>
            <p:cNvPr id="66587" name="Rectangle 3"/>
            <p:cNvSpPr>
              <a:spLocks noChangeArrowheads="1"/>
            </p:cNvSpPr>
            <p:nvPr/>
          </p:nvSpPr>
          <p:spPr bwMode="auto">
            <a:xfrm>
              <a:off x="4280" y="2568"/>
              <a:ext cx="1184" cy="9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Job</a:t>
              </a:r>
            </a:p>
          </p:txBody>
        </p:sp>
        <p:sp>
          <p:nvSpPr>
            <p:cNvPr id="66588" name="Line 15"/>
            <p:cNvSpPr>
              <a:spLocks noChangeShapeType="1"/>
            </p:cNvSpPr>
            <p:nvPr/>
          </p:nvSpPr>
          <p:spPr bwMode="auto">
            <a:xfrm>
              <a:off x="3952" y="2864"/>
              <a:ext cx="328" cy="120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</p:grpSp>
      <p:grpSp>
        <p:nvGrpSpPr>
          <p:cNvPr id="172107" name="Group 75"/>
          <p:cNvGrpSpPr>
            <a:grpSpLocks/>
          </p:cNvGrpSpPr>
          <p:nvPr/>
        </p:nvGrpSpPr>
        <p:grpSpPr bwMode="auto">
          <a:xfrm>
            <a:off x="2451100" y="3451622"/>
            <a:ext cx="1460500" cy="1209675"/>
            <a:chOff x="1544" y="2899"/>
            <a:chExt cx="920" cy="1016"/>
          </a:xfrm>
          <a:solidFill>
            <a:srgbClr val="00B0F0"/>
          </a:solidFill>
        </p:grpSpPr>
        <p:sp>
          <p:nvSpPr>
            <p:cNvPr id="66585" name="Oval 8"/>
            <p:cNvSpPr>
              <a:spLocks noChangeArrowheads="1"/>
            </p:cNvSpPr>
            <p:nvPr/>
          </p:nvSpPr>
          <p:spPr bwMode="auto">
            <a:xfrm>
              <a:off x="1552" y="3371"/>
              <a:ext cx="912" cy="544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Shadow</a:t>
              </a:r>
            </a:p>
          </p:txBody>
        </p:sp>
        <p:sp>
          <p:nvSpPr>
            <p:cNvPr id="66586" name="Line 16"/>
            <p:cNvSpPr>
              <a:spLocks noChangeShapeType="1"/>
            </p:cNvSpPr>
            <p:nvPr/>
          </p:nvSpPr>
          <p:spPr bwMode="auto">
            <a:xfrm>
              <a:off x="1544" y="2899"/>
              <a:ext cx="208" cy="544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</p:grpSp>
      <p:grpSp>
        <p:nvGrpSpPr>
          <p:cNvPr id="172104" name="Group 72"/>
          <p:cNvGrpSpPr>
            <a:grpSpLocks/>
          </p:cNvGrpSpPr>
          <p:nvPr/>
        </p:nvGrpSpPr>
        <p:grpSpPr bwMode="auto">
          <a:xfrm>
            <a:off x="3241675" y="3246834"/>
            <a:ext cx="2832100" cy="953690"/>
            <a:chOff x="2042" y="2727"/>
            <a:chExt cx="1784" cy="801"/>
          </a:xfrm>
        </p:grpSpPr>
        <p:sp>
          <p:nvSpPr>
            <p:cNvPr id="66583" name="Line 18"/>
            <p:cNvSpPr>
              <a:spLocks noChangeShapeType="1"/>
            </p:cNvSpPr>
            <p:nvPr/>
          </p:nvSpPr>
          <p:spPr bwMode="auto">
            <a:xfrm flipV="1">
              <a:off x="2367" y="2735"/>
              <a:ext cx="1459" cy="6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6584" name="Text Box 71"/>
            <p:cNvSpPr txBox="1">
              <a:spLocks noChangeArrowheads="1"/>
            </p:cNvSpPr>
            <p:nvPr/>
          </p:nvSpPr>
          <p:spPr bwMode="auto">
            <a:xfrm>
              <a:off x="2042" y="2727"/>
              <a:ext cx="881" cy="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algn="r"/>
              <a:r>
                <a:rPr lang="en-US" altLang="en-US">
                  <a:solidFill>
                    <a:prstClr val="black"/>
                  </a:solidFill>
                  <a:ea typeface="ＭＳ Ｐゴシック" pitchFamily="25" charset="-128"/>
                </a:rPr>
                <a:t>Activate</a:t>
              </a:r>
            </a:p>
            <a:p>
              <a:pPr algn="r"/>
              <a:r>
                <a:rPr lang="en-US" altLang="en-US">
                  <a:solidFill>
                    <a:prstClr val="black"/>
                  </a:solidFill>
                  <a:ea typeface="ＭＳ Ｐゴシック" pitchFamily="25" charset="-128"/>
                </a:rPr>
                <a:t>Claim</a:t>
              </a:r>
            </a:p>
          </p:txBody>
        </p:sp>
      </p:grpSp>
      <p:grpSp>
        <p:nvGrpSpPr>
          <p:cNvPr id="172108" name="Group 76"/>
          <p:cNvGrpSpPr>
            <a:grpSpLocks/>
          </p:cNvGrpSpPr>
          <p:nvPr/>
        </p:nvGrpSpPr>
        <p:grpSpPr bwMode="auto">
          <a:xfrm>
            <a:off x="3898900" y="3455194"/>
            <a:ext cx="2590800" cy="834629"/>
            <a:chOff x="2456" y="2902"/>
            <a:chExt cx="1632" cy="701"/>
          </a:xfrm>
          <a:solidFill>
            <a:srgbClr val="00B0F0"/>
          </a:solidFill>
        </p:grpSpPr>
        <p:sp>
          <p:nvSpPr>
            <p:cNvPr id="66579" name="Line 18"/>
            <p:cNvSpPr>
              <a:spLocks noChangeShapeType="1"/>
            </p:cNvSpPr>
            <p:nvPr/>
          </p:nvSpPr>
          <p:spPr bwMode="auto">
            <a:xfrm flipV="1">
              <a:off x="2456" y="3339"/>
              <a:ext cx="584" cy="224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/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grpSp>
          <p:nvGrpSpPr>
            <p:cNvPr id="66580" name="Group 74"/>
            <p:cNvGrpSpPr>
              <a:grpSpLocks/>
            </p:cNvGrpSpPr>
            <p:nvPr/>
          </p:nvGrpSpPr>
          <p:grpSpPr bwMode="auto">
            <a:xfrm>
              <a:off x="3040" y="2902"/>
              <a:ext cx="1048" cy="701"/>
              <a:chOff x="3040" y="2902"/>
              <a:chExt cx="1048" cy="701"/>
            </a:xfrm>
            <a:grpFill/>
          </p:grpSpPr>
          <p:sp>
            <p:nvSpPr>
              <p:cNvPr id="66581" name="Oval 11"/>
              <p:cNvSpPr>
                <a:spLocks noChangeArrowheads="1"/>
              </p:cNvSpPr>
              <p:nvPr/>
            </p:nvSpPr>
            <p:spPr bwMode="auto">
              <a:xfrm>
                <a:off x="3040" y="3075"/>
                <a:ext cx="912" cy="528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808000"/>
                  </a:buClr>
                  <a:buSzPct val="120000"/>
                  <a:buChar char="›"/>
                  <a:defRPr sz="3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90000"/>
                  <a:buFont typeface="Marlett" pitchFamily="2" charset="2"/>
                  <a:buChar char="h"/>
                  <a:defRPr sz="28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>
                    <a:solidFill>
                      <a:prstClr val="black"/>
                    </a:solidFill>
                    <a:latin typeface="Comic Sans MS" pitchFamily="66" charset="0"/>
                    <a:cs typeface="Arial" charset="0"/>
                  </a:rPr>
                  <a:t>Starter</a:t>
                </a:r>
                <a:endParaRPr lang="en-US" altLang="en-US" sz="2400">
                  <a:solidFill>
                    <a:prstClr val="black"/>
                  </a:solidFill>
                  <a:latin typeface="Comic Sans MS" pitchFamily="66" charset="0"/>
                  <a:cs typeface="Arial" charset="0"/>
                </a:endParaRPr>
              </a:p>
            </p:txBody>
          </p:sp>
          <p:sp>
            <p:nvSpPr>
              <p:cNvPr id="66582" name="Line 16"/>
              <p:cNvSpPr>
                <a:spLocks noChangeShapeType="1"/>
              </p:cNvSpPr>
              <p:nvPr/>
            </p:nvSpPr>
            <p:spPr bwMode="auto">
              <a:xfrm flipH="1">
                <a:off x="3823" y="2902"/>
                <a:ext cx="265" cy="27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 anchor="ctr"/>
              <a:lstStyle/>
              <a:p>
                <a:pPr algn="r"/>
                <a:endParaRPr lang="en-US">
                  <a:solidFill>
                    <a:prstClr val="black"/>
                  </a:solidFill>
                  <a:latin typeface="Times New Roman" pitchFamily="25" charset="0"/>
                  <a:ea typeface="ＭＳ Ｐゴシック" pitchFamily="25" charset="-128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78358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FB62187-DF48-4C62-A04C-257F298EDDF4}" type="slidenum">
              <a:rPr lang="en-US" altLang="en-US" sz="1200">
                <a:solidFill>
                  <a:srgbClr val="898989"/>
                </a:solidFill>
                <a:latin typeface="Arial" charset="0"/>
              </a:rPr>
              <a:pPr/>
              <a:t>32</a:t>
            </a:fld>
            <a:endParaRPr lang="en-US" altLang="en-US" sz="12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74086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0"/>
            <a:ext cx="8610600" cy="5715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Repeat until Claim released</a:t>
            </a:r>
          </a:p>
        </p:txBody>
      </p:sp>
      <p:sp>
        <p:nvSpPr>
          <p:cNvPr id="70" name="Slide Number Placeholder 3"/>
          <p:cNvSpPr txBox="1">
            <a:spLocks noGrp="1"/>
          </p:cNvSpPr>
          <p:nvPr/>
        </p:nvSpPr>
        <p:spPr bwMode="auto">
          <a:xfrm>
            <a:off x="0" y="4933950"/>
            <a:ext cx="990600" cy="209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fld id="{17473396-5189-425D-B40C-CB0ED63C8530}" type="slidenum">
              <a:rPr lang="en-US" altLang="en-US" sz="1400">
                <a:solidFill>
                  <a:srgbClr val="969696"/>
                </a:solidFill>
                <a:latin typeface="Arial" charset="0"/>
                <a:ea typeface="ＭＳ Ｐゴシック" pitchFamily="25" charset="-128"/>
              </a:rPr>
              <a:pPr algn="r"/>
              <a:t>32</a:t>
            </a:fld>
            <a:endParaRPr lang="en-US" altLang="en-US" sz="1400">
              <a:solidFill>
                <a:srgbClr val="969696"/>
              </a:solidFill>
              <a:latin typeface="Arial" charset="0"/>
              <a:ea typeface="ＭＳ Ｐゴシック" pitchFamily="25" charset="-128"/>
            </a:endParaRPr>
          </a:p>
        </p:txBody>
      </p:sp>
      <p:sp>
        <p:nvSpPr>
          <p:cNvPr id="67589" name="Rectangle 33"/>
          <p:cNvSpPr>
            <a:spLocks noChangeArrowheads="1"/>
          </p:cNvSpPr>
          <p:nvPr/>
        </p:nvSpPr>
        <p:spPr bwMode="auto">
          <a:xfrm>
            <a:off x="0" y="4179094"/>
            <a:ext cx="9144000" cy="9644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solidFill>
                <a:prstClr val="black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7590" name="Rectangle 2"/>
          <p:cNvSpPr>
            <a:spLocks noChangeArrowheads="1"/>
          </p:cNvSpPr>
          <p:nvPr/>
        </p:nvSpPr>
        <p:spPr bwMode="auto">
          <a:xfrm>
            <a:off x="4762500" y="2413397"/>
            <a:ext cx="4013200" cy="24574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Execute Machine</a:t>
            </a:r>
          </a:p>
        </p:txBody>
      </p:sp>
      <p:sp>
        <p:nvSpPr>
          <p:cNvPr id="67591" name="Rectangle 4"/>
          <p:cNvSpPr>
            <a:spLocks noChangeArrowheads="1"/>
          </p:cNvSpPr>
          <p:nvPr/>
        </p:nvSpPr>
        <p:spPr bwMode="auto">
          <a:xfrm>
            <a:off x="304800" y="2413397"/>
            <a:ext cx="4025900" cy="24574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Submit Machine</a:t>
            </a:r>
            <a:endParaRPr lang="en-US" altLang="en-US" sz="2800">
              <a:solidFill>
                <a:srgbClr val="4D4D4D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67592" name="Oval 7"/>
          <p:cNvSpPr>
            <a:spLocks noChangeArrowheads="1"/>
          </p:cNvSpPr>
          <p:nvPr/>
        </p:nvSpPr>
        <p:spPr bwMode="auto">
          <a:xfrm>
            <a:off x="1460500" y="2842022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Schedd</a:t>
            </a:r>
          </a:p>
        </p:txBody>
      </p:sp>
      <p:sp>
        <p:nvSpPr>
          <p:cNvPr id="67593" name="Oval 10"/>
          <p:cNvSpPr>
            <a:spLocks noChangeArrowheads="1"/>
          </p:cNvSpPr>
          <p:nvPr/>
        </p:nvSpPr>
        <p:spPr bwMode="auto">
          <a:xfrm>
            <a:off x="6070600" y="2842022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Startd</a:t>
            </a:r>
          </a:p>
        </p:txBody>
      </p:sp>
      <p:sp>
        <p:nvSpPr>
          <p:cNvPr id="67594" name="Rectangle 20"/>
          <p:cNvSpPr>
            <a:spLocks noChangeArrowheads="1"/>
          </p:cNvSpPr>
          <p:nvPr/>
        </p:nvSpPr>
        <p:spPr bwMode="auto">
          <a:xfrm>
            <a:off x="2527300" y="676275"/>
            <a:ext cx="4025900" cy="1129904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Central Manager</a:t>
            </a:r>
            <a:endParaRPr lang="en-US" altLang="en-US" sz="2800">
              <a:solidFill>
                <a:srgbClr val="4D4D4D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67595" name="Oval 21"/>
          <p:cNvSpPr>
            <a:spLocks noChangeArrowheads="1"/>
          </p:cNvSpPr>
          <p:nvPr/>
        </p:nvSpPr>
        <p:spPr bwMode="auto">
          <a:xfrm>
            <a:off x="4940300" y="1083469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Collector</a:t>
            </a:r>
          </a:p>
        </p:txBody>
      </p:sp>
      <p:sp>
        <p:nvSpPr>
          <p:cNvPr id="67596" name="Oval 22"/>
          <p:cNvSpPr>
            <a:spLocks noChangeArrowheads="1"/>
          </p:cNvSpPr>
          <p:nvPr/>
        </p:nvSpPr>
        <p:spPr bwMode="auto">
          <a:xfrm>
            <a:off x="2616200" y="1083469"/>
            <a:ext cx="1701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Negotiator</a:t>
            </a:r>
          </a:p>
        </p:txBody>
      </p:sp>
      <p:sp>
        <p:nvSpPr>
          <p:cNvPr id="67597" name="Line 13"/>
          <p:cNvSpPr>
            <a:spLocks noChangeShapeType="1"/>
          </p:cNvSpPr>
          <p:nvPr/>
        </p:nvSpPr>
        <p:spPr bwMode="auto">
          <a:xfrm flipV="1">
            <a:off x="2933700" y="3156347"/>
            <a:ext cx="3136900" cy="95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sp>
        <p:nvSpPr>
          <p:cNvPr id="67598" name="Text Box 13"/>
          <p:cNvSpPr txBox="1">
            <a:spLocks noChangeArrowheads="1"/>
          </p:cNvSpPr>
          <p:nvPr/>
        </p:nvSpPr>
        <p:spPr bwMode="auto">
          <a:xfrm>
            <a:off x="3746032" y="2781300"/>
            <a:ext cx="18213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r>
              <a:rPr lang="en-US" altLang="en-US" u="sng">
                <a:solidFill>
                  <a:prstClr val="black"/>
                </a:solidFill>
                <a:ea typeface="ＭＳ Ｐゴシック" pitchFamily="25" charset="-128"/>
              </a:rPr>
              <a:t>CLAIMED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6273800" y="3705134"/>
            <a:ext cx="2400300" cy="1104900"/>
            <a:chOff x="3952" y="2568"/>
            <a:chExt cx="1512" cy="928"/>
          </a:xfrm>
          <a:solidFill>
            <a:srgbClr val="00B050"/>
          </a:solidFill>
        </p:grpSpPr>
        <p:sp>
          <p:nvSpPr>
            <p:cNvPr id="67611" name="Rectangle 3"/>
            <p:cNvSpPr>
              <a:spLocks noChangeArrowheads="1"/>
            </p:cNvSpPr>
            <p:nvPr/>
          </p:nvSpPr>
          <p:spPr bwMode="auto">
            <a:xfrm>
              <a:off x="4280" y="2568"/>
              <a:ext cx="1184" cy="9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Job</a:t>
              </a:r>
            </a:p>
          </p:txBody>
        </p:sp>
        <p:sp>
          <p:nvSpPr>
            <p:cNvPr id="67612" name="Line 15"/>
            <p:cNvSpPr>
              <a:spLocks noChangeShapeType="1"/>
            </p:cNvSpPr>
            <p:nvPr/>
          </p:nvSpPr>
          <p:spPr bwMode="auto">
            <a:xfrm>
              <a:off x="3952" y="2864"/>
              <a:ext cx="328" cy="120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</p:grpSp>
      <p:grpSp>
        <p:nvGrpSpPr>
          <p:cNvPr id="174097" name="Group 17"/>
          <p:cNvGrpSpPr>
            <a:grpSpLocks/>
          </p:cNvGrpSpPr>
          <p:nvPr/>
        </p:nvGrpSpPr>
        <p:grpSpPr bwMode="auto">
          <a:xfrm>
            <a:off x="2451100" y="3451622"/>
            <a:ext cx="1460500" cy="1209675"/>
            <a:chOff x="1544" y="2899"/>
            <a:chExt cx="920" cy="1016"/>
          </a:xfrm>
          <a:solidFill>
            <a:srgbClr val="00B0F0"/>
          </a:solidFill>
        </p:grpSpPr>
        <p:sp>
          <p:nvSpPr>
            <p:cNvPr id="67609" name="Oval 8"/>
            <p:cNvSpPr>
              <a:spLocks noChangeArrowheads="1"/>
            </p:cNvSpPr>
            <p:nvPr/>
          </p:nvSpPr>
          <p:spPr bwMode="auto">
            <a:xfrm>
              <a:off x="1552" y="3371"/>
              <a:ext cx="912" cy="544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Shadow</a:t>
              </a:r>
            </a:p>
          </p:txBody>
        </p:sp>
        <p:sp>
          <p:nvSpPr>
            <p:cNvPr id="67610" name="Line 16"/>
            <p:cNvSpPr>
              <a:spLocks noChangeShapeType="1"/>
            </p:cNvSpPr>
            <p:nvPr/>
          </p:nvSpPr>
          <p:spPr bwMode="auto">
            <a:xfrm>
              <a:off x="1544" y="2899"/>
              <a:ext cx="208" cy="544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</p:grpSp>
      <p:grpSp>
        <p:nvGrpSpPr>
          <p:cNvPr id="174100" name="Group 20"/>
          <p:cNvGrpSpPr>
            <a:grpSpLocks/>
          </p:cNvGrpSpPr>
          <p:nvPr/>
        </p:nvGrpSpPr>
        <p:grpSpPr bwMode="auto">
          <a:xfrm>
            <a:off x="3241675" y="3246834"/>
            <a:ext cx="2832100" cy="953690"/>
            <a:chOff x="2042" y="2727"/>
            <a:chExt cx="1784" cy="801"/>
          </a:xfrm>
        </p:grpSpPr>
        <p:sp>
          <p:nvSpPr>
            <p:cNvPr id="67607" name="Line 18"/>
            <p:cNvSpPr>
              <a:spLocks noChangeShapeType="1"/>
            </p:cNvSpPr>
            <p:nvPr/>
          </p:nvSpPr>
          <p:spPr bwMode="auto">
            <a:xfrm flipV="1">
              <a:off x="2367" y="2735"/>
              <a:ext cx="1459" cy="6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7608" name="Text Box 22"/>
            <p:cNvSpPr txBox="1">
              <a:spLocks noChangeArrowheads="1"/>
            </p:cNvSpPr>
            <p:nvPr/>
          </p:nvSpPr>
          <p:spPr bwMode="auto">
            <a:xfrm>
              <a:off x="2042" y="2727"/>
              <a:ext cx="881" cy="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algn="r"/>
              <a:r>
                <a:rPr lang="en-US" altLang="en-US">
                  <a:solidFill>
                    <a:prstClr val="black"/>
                  </a:solidFill>
                  <a:ea typeface="ＭＳ Ｐゴシック" pitchFamily="25" charset="-128"/>
                </a:rPr>
                <a:t>Activate</a:t>
              </a:r>
            </a:p>
            <a:p>
              <a:pPr algn="r"/>
              <a:r>
                <a:rPr lang="en-US" altLang="en-US">
                  <a:solidFill>
                    <a:prstClr val="black"/>
                  </a:solidFill>
                  <a:ea typeface="ＭＳ Ｐゴシック" pitchFamily="25" charset="-128"/>
                </a:rPr>
                <a:t>Claim</a:t>
              </a:r>
            </a:p>
          </p:txBody>
        </p:sp>
      </p:grpSp>
      <p:grpSp>
        <p:nvGrpSpPr>
          <p:cNvPr id="174103" name="Group 23"/>
          <p:cNvGrpSpPr>
            <a:grpSpLocks/>
          </p:cNvGrpSpPr>
          <p:nvPr/>
        </p:nvGrpSpPr>
        <p:grpSpPr bwMode="auto">
          <a:xfrm>
            <a:off x="3898900" y="3455194"/>
            <a:ext cx="2590800" cy="834629"/>
            <a:chOff x="2456" y="2902"/>
            <a:chExt cx="1632" cy="701"/>
          </a:xfrm>
          <a:solidFill>
            <a:srgbClr val="00B0F0"/>
          </a:solidFill>
        </p:grpSpPr>
        <p:sp>
          <p:nvSpPr>
            <p:cNvPr id="67603" name="Line 18"/>
            <p:cNvSpPr>
              <a:spLocks noChangeShapeType="1"/>
            </p:cNvSpPr>
            <p:nvPr/>
          </p:nvSpPr>
          <p:spPr bwMode="auto">
            <a:xfrm flipV="1">
              <a:off x="2456" y="3339"/>
              <a:ext cx="584" cy="224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/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grpSp>
          <p:nvGrpSpPr>
            <p:cNvPr id="67604" name="Group 25"/>
            <p:cNvGrpSpPr>
              <a:grpSpLocks/>
            </p:cNvGrpSpPr>
            <p:nvPr/>
          </p:nvGrpSpPr>
          <p:grpSpPr bwMode="auto">
            <a:xfrm>
              <a:off x="3040" y="2902"/>
              <a:ext cx="1048" cy="701"/>
              <a:chOff x="3040" y="2902"/>
              <a:chExt cx="1048" cy="701"/>
            </a:xfrm>
            <a:grpFill/>
          </p:grpSpPr>
          <p:sp>
            <p:nvSpPr>
              <p:cNvPr id="67605" name="Oval 11"/>
              <p:cNvSpPr>
                <a:spLocks noChangeArrowheads="1"/>
              </p:cNvSpPr>
              <p:nvPr/>
            </p:nvSpPr>
            <p:spPr bwMode="auto">
              <a:xfrm>
                <a:off x="3040" y="3075"/>
                <a:ext cx="912" cy="528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808000"/>
                  </a:buClr>
                  <a:buSzPct val="120000"/>
                  <a:buChar char="›"/>
                  <a:defRPr sz="3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90000"/>
                  <a:buFont typeface="Marlett" pitchFamily="2" charset="2"/>
                  <a:buChar char="h"/>
                  <a:defRPr sz="28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>
                    <a:solidFill>
                      <a:prstClr val="black"/>
                    </a:solidFill>
                    <a:latin typeface="Comic Sans MS" pitchFamily="66" charset="0"/>
                    <a:cs typeface="Arial" charset="0"/>
                  </a:rPr>
                  <a:t>Starter</a:t>
                </a:r>
                <a:endParaRPr lang="en-US" altLang="en-US" sz="2400">
                  <a:solidFill>
                    <a:prstClr val="black"/>
                  </a:solidFill>
                  <a:latin typeface="Comic Sans MS" pitchFamily="66" charset="0"/>
                  <a:cs typeface="Arial" charset="0"/>
                </a:endParaRPr>
              </a:p>
            </p:txBody>
          </p:sp>
          <p:sp>
            <p:nvSpPr>
              <p:cNvPr id="67606" name="Line 16"/>
              <p:cNvSpPr>
                <a:spLocks noChangeShapeType="1"/>
              </p:cNvSpPr>
              <p:nvPr/>
            </p:nvSpPr>
            <p:spPr bwMode="auto">
              <a:xfrm flipH="1">
                <a:off x="3823" y="2902"/>
                <a:ext cx="265" cy="27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 anchor="ctr"/>
              <a:lstStyle/>
              <a:p>
                <a:pPr algn="r"/>
                <a:endParaRPr lang="en-US">
                  <a:solidFill>
                    <a:prstClr val="black"/>
                  </a:solidFill>
                  <a:latin typeface="Times New Roman" pitchFamily="25" charset="0"/>
                  <a:ea typeface="ＭＳ Ｐゴシック" pitchFamily="25" charset="-128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1521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D0B831B-86E2-4DE6-B63A-7E4FD9B27548}" type="slidenum">
              <a:rPr lang="en-US" altLang="en-US" sz="1200">
                <a:solidFill>
                  <a:srgbClr val="898989"/>
                </a:solidFill>
                <a:latin typeface="Arial" charset="0"/>
              </a:rPr>
              <a:pPr/>
              <a:t>33</a:t>
            </a:fld>
            <a:endParaRPr lang="en-US" altLang="en-US" sz="12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17613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0"/>
            <a:ext cx="8610600" cy="5715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en-US"/>
              <a:t>Repeat until Claim released</a:t>
            </a:r>
          </a:p>
        </p:txBody>
      </p:sp>
      <p:sp>
        <p:nvSpPr>
          <p:cNvPr id="70" name="Slide Number Placeholder 3"/>
          <p:cNvSpPr txBox="1">
            <a:spLocks noGrp="1"/>
          </p:cNvSpPr>
          <p:nvPr/>
        </p:nvSpPr>
        <p:spPr bwMode="auto">
          <a:xfrm>
            <a:off x="0" y="4933950"/>
            <a:ext cx="990600" cy="209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fld id="{5B9902E9-FA29-4F9E-9550-EF3213C596A9}" type="slidenum">
              <a:rPr lang="en-US" altLang="en-US" sz="1400">
                <a:solidFill>
                  <a:srgbClr val="969696"/>
                </a:solidFill>
                <a:latin typeface="Arial" charset="0"/>
                <a:ea typeface="ＭＳ Ｐゴシック" pitchFamily="25" charset="-128"/>
              </a:rPr>
              <a:pPr algn="r"/>
              <a:t>33</a:t>
            </a:fld>
            <a:endParaRPr lang="en-US" altLang="en-US" sz="1400">
              <a:solidFill>
                <a:srgbClr val="969696"/>
              </a:solidFill>
              <a:latin typeface="Arial" charset="0"/>
              <a:ea typeface="ＭＳ Ｐゴシック" pitchFamily="25" charset="-128"/>
            </a:endParaRPr>
          </a:p>
        </p:txBody>
      </p:sp>
      <p:sp>
        <p:nvSpPr>
          <p:cNvPr id="68613" name="Rectangle 33"/>
          <p:cNvSpPr>
            <a:spLocks noChangeArrowheads="1"/>
          </p:cNvSpPr>
          <p:nvPr/>
        </p:nvSpPr>
        <p:spPr bwMode="auto">
          <a:xfrm>
            <a:off x="0" y="4179094"/>
            <a:ext cx="9144000" cy="96440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>
              <a:solidFill>
                <a:prstClr val="black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8614" name="Rectangle 2"/>
          <p:cNvSpPr>
            <a:spLocks noChangeArrowheads="1"/>
          </p:cNvSpPr>
          <p:nvPr/>
        </p:nvSpPr>
        <p:spPr bwMode="auto">
          <a:xfrm>
            <a:off x="4762500" y="2413397"/>
            <a:ext cx="4013200" cy="24574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Execute Machine</a:t>
            </a:r>
          </a:p>
        </p:txBody>
      </p:sp>
      <p:sp>
        <p:nvSpPr>
          <p:cNvPr id="68615" name="Rectangle 4"/>
          <p:cNvSpPr>
            <a:spLocks noChangeArrowheads="1"/>
          </p:cNvSpPr>
          <p:nvPr/>
        </p:nvSpPr>
        <p:spPr bwMode="auto">
          <a:xfrm>
            <a:off x="304800" y="2413397"/>
            <a:ext cx="4025900" cy="24574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Submit Machine</a:t>
            </a:r>
            <a:endParaRPr lang="en-US" altLang="en-US" sz="2800">
              <a:solidFill>
                <a:srgbClr val="4D4D4D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68616" name="Oval 7"/>
          <p:cNvSpPr>
            <a:spLocks noChangeArrowheads="1"/>
          </p:cNvSpPr>
          <p:nvPr/>
        </p:nvSpPr>
        <p:spPr bwMode="auto">
          <a:xfrm>
            <a:off x="1460500" y="2842022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Schedd</a:t>
            </a:r>
          </a:p>
        </p:txBody>
      </p:sp>
      <p:sp>
        <p:nvSpPr>
          <p:cNvPr id="68617" name="Oval 10"/>
          <p:cNvSpPr>
            <a:spLocks noChangeArrowheads="1"/>
          </p:cNvSpPr>
          <p:nvPr/>
        </p:nvSpPr>
        <p:spPr bwMode="auto">
          <a:xfrm>
            <a:off x="6070600" y="2842022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Startd</a:t>
            </a:r>
          </a:p>
        </p:txBody>
      </p:sp>
      <p:sp>
        <p:nvSpPr>
          <p:cNvPr id="68618" name="Rectangle 20"/>
          <p:cNvSpPr>
            <a:spLocks noChangeArrowheads="1"/>
          </p:cNvSpPr>
          <p:nvPr/>
        </p:nvSpPr>
        <p:spPr bwMode="auto">
          <a:xfrm>
            <a:off x="2527300" y="676275"/>
            <a:ext cx="4025900" cy="1129904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4D4D4D"/>
                </a:solidFill>
                <a:latin typeface="Comic Sans MS" pitchFamily="66" charset="0"/>
                <a:cs typeface="Arial" charset="0"/>
              </a:rPr>
              <a:t>Central Manager</a:t>
            </a:r>
            <a:endParaRPr lang="en-US" altLang="en-US" sz="2800">
              <a:solidFill>
                <a:srgbClr val="4D4D4D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68619" name="Oval 21"/>
          <p:cNvSpPr>
            <a:spLocks noChangeArrowheads="1"/>
          </p:cNvSpPr>
          <p:nvPr/>
        </p:nvSpPr>
        <p:spPr bwMode="auto">
          <a:xfrm>
            <a:off x="4940300" y="1083469"/>
            <a:ext cx="1447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Collector</a:t>
            </a:r>
          </a:p>
        </p:txBody>
      </p:sp>
      <p:sp>
        <p:nvSpPr>
          <p:cNvPr id="68620" name="Oval 22"/>
          <p:cNvSpPr>
            <a:spLocks noChangeArrowheads="1"/>
          </p:cNvSpPr>
          <p:nvPr/>
        </p:nvSpPr>
        <p:spPr bwMode="auto">
          <a:xfrm>
            <a:off x="2616200" y="1083469"/>
            <a:ext cx="1701800" cy="62865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08000"/>
              </a:buClr>
              <a:buSzPct val="120000"/>
              <a:buChar char="›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1pPr>
            <a:lvl2pPr marL="742950" indent="-285750">
              <a:spcBef>
                <a:spcPct val="20000"/>
              </a:spcBef>
              <a:buSzPct val="90000"/>
              <a:buFont typeface="Marlett" pitchFamily="2" charset="2"/>
              <a:buChar char="h"/>
              <a:defRPr sz="28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prstClr val="black"/>
                </a:solidFill>
                <a:latin typeface="Comic Sans MS" pitchFamily="66" charset="0"/>
                <a:cs typeface="Arial" charset="0"/>
              </a:rPr>
              <a:t>Negotiator</a:t>
            </a:r>
          </a:p>
        </p:txBody>
      </p:sp>
      <p:sp>
        <p:nvSpPr>
          <p:cNvPr id="68621" name="Line 13"/>
          <p:cNvSpPr>
            <a:spLocks noChangeShapeType="1"/>
          </p:cNvSpPr>
          <p:nvPr/>
        </p:nvSpPr>
        <p:spPr bwMode="auto">
          <a:xfrm flipV="1">
            <a:off x="2933700" y="3156347"/>
            <a:ext cx="3136900" cy="9525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/>
            <a:endParaRPr lang="en-US">
              <a:solidFill>
                <a:prstClr val="black"/>
              </a:solidFill>
              <a:latin typeface="Times New Roman" pitchFamily="25" charset="0"/>
              <a:ea typeface="ＭＳ Ｐゴシック" pitchFamily="25" charset="-128"/>
            </a:endParaRPr>
          </a:p>
        </p:txBody>
      </p:sp>
      <p:sp>
        <p:nvSpPr>
          <p:cNvPr id="68622" name="Text Box 13"/>
          <p:cNvSpPr txBox="1">
            <a:spLocks noChangeArrowheads="1"/>
          </p:cNvSpPr>
          <p:nvPr/>
        </p:nvSpPr>
        <p:spPr bwMode="auto">
          <a:xfrm>
            <a:off x="3746032" y="2781300"/>
            <a:ext cx="18213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r"/>
            <a:r>
              <a:rPr lang="en-US" altLang="en-US" u="sng">
                <a:solidFill>
                  <a:prstClr val="black"/>
                </a:solidFill>
                <a:ea typeface="ＭＳ Ｐゴシック" pitchFamily="25" charset="-128"/>
              </a:rPr>
              <a:t>CLAIMED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6273800" y="3699272"/>
            <a:ext cx="2400300" cy="1104900"/>
            <a:chOff x="3952" y="2568"/>
            <a:chExt cx="1512" cy="928"/>
          </a:xfrm>
          <a:solidFill>
            <a:srgbClr val="00B050"/>
          </a:solidFill>
        </p:grpSpPr>
        <p:sp>
          <p:nvSpPr>
            <p:cNvPr id="68635" name="Rectangle 3"/>
            <p:cNvSpPr>
              <a:spLocks noChangeArrowheads="1"/>
            </p:cNvSpPr>
            <p:nvPr/>
          </p:nvSpPr>
          <p:spPr bwMode="auto">
            <a:xfrm>
              <a:off x="4280" y="2568"/>
              <a:ext cx="1184" cy="928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Job</a:t>
              </a:r>
            </a:p>
          </p:txBody>
        </p:sp>
        <p:sp>
          <p:nvSpPr>
            <p:cNvPr id="68636" name="Line 15"/>
            <p:cNvSpPr>
              <a:spLocks noChangeShapeType="1"/>
            </p:cNvSpPr>
            <p:nvPr/>
          </p:nvSpPr>
          <p:spPr bwMode="auto">
            <a:xfrm>
              <a:off x="3952" y="2864"/>
              <a:ext cx="328" cy="120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</p:grpSp>
      <p:grpSp>
        <p:nvGrpSpPr>
          <p:cNvPr id="176145" name="Group 17"/>
          <p:cNvGrpSpPr>
            <a:grpSpLocks/>
          </p:cNvGrpSpPr>
          <p:nvPr/>
        </p:nvGrpSpPr>
        <p:grpSpPr bwMode="auto">
          <a:xfrm>
            <a:off x="2451100" y="3451622"/>
            <a:ext cx="1460500" cy="1209675"/>
            <a:chOff x="1544" y="2899"/>
            <a:chExt cx="920" cy="1016"/>
          </a:xfrm>
          <a:solidFill>
            <a:srgbClr val="00B0F0"/>
          </a:solidFill>
        </p:grpSpPr>
        <p:sp>
          <p:nvSpPr>
            <p:cNvPr id="68633" name="Oval 8"/>
            <p:cNvSpPr>
              <a:spLocks noChangeArrowheads="1"/>
            </p:cNvSpPr>
            <p:nvPr/>
          </p:nvSpPr>
          <p:spPr bwMode="auto">
            <a:xfrm>
              <a:off x="1552" y="3371"/>
              <a:ext cx="912" cy="544"/>
            </a:xfrm>
            <a:prstGeom prst="ellipse">
              <a:avLst/>
            </a:prstGeom>
            <a:grp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808000"/>
                </a:buClr>
                <a:buSzPct val="120000"/>
                <a:buChar char="›"/>
                <a:defRPr sz="3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Marlett" pitchFamily="2" charset="2"/>
                <a:buChar char="h"/>
                <a:defRPr sz="28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prstClr val="black"/>
                  </a:solidFill>
                  <a:latin typeface="Comic Sans MS" pitchFamily="66" charset="0"/>
                  <a:cs typeface="Arial" charset="0"/>
                </a:rPr>
                <a:t>Shadow</a:t>
              </a:r>
            </a:p>
          </p:txBody>
        </p:sp>
        <p:sp>
          <p:nvSpPr>
            <p:cNvPr id="68634" name="Line 16"/>
            <p:cNvSpPr>
              <a:spLocks noChangeShapeType="1"/>
            </p:cNvSpPr>
            <p:nvPr/>
          </p:nvSpPr>
          <p:spPr bwMode="auto">
            <a:xfrm>
              <a:off x="1544" y="2899"/>
              <a:ext cx="208" cy="544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</p:grpSp>
      <p:grpSp>
        <p:nvGrpSpPr>
          <p:cNvPr id="176148" name="Group 20"/>
          <p:cNvGrpSpPr>
            <a:grpSpLocks/>
          </p:cNvGrpSpPr>
          <p:nvPr/>
        </p:nvGrpSpPr>
        <p:grpSpPr bwMode="auto">
          <a:xfrm>
            <a:off x="3241675" y="3246834"/>
            <a:ext cx="2832100" cy="953690"/>
            <a:chOff x="2042" y="2727"/>
            <a:chExt cx="1784" cy="801"/>
          </a:xfrm>
        </p:grpSpPr>
        <p:sp>
          <p:nvSpPr>
            <p:cNvPr id="68631" name="Line 18"/>
            <p:cNvSpPr>
              <a:spLocks noChangeShapeType="1"/>
            </p:cNvSpPr>
            <p:nvPr/>
          </p:nvSpPr>
          <p:spPr bwMode="auto">
            <a:xfrm flipV="1">
              <a:off x="2367" y="2735"/>
              <a:ext cx="1459" cy="6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sp>
          <p:nvSpPr>
            <p:cNvPr id="68632" name="Text Box 22"/>
            <p:cNvSpPr txBox="1">
              <a:spLocks noChangeArrowheads="1"/>
            </p:cNvSpPr>
            <p:nvPr/>
          </p:nvSpPr>
          <p:spPr bwMode="auto">
            <a:xfrm>
              <a:off x="2042" y="2727"/>
              <a:ext cx="881" cy="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cs typeface="Arial" charset="0"/>
                </a:defRPr>
              </a:lvl9pPr>
            </a:lstStyle>
            <a:p>
              <a:pPr algn="r"/>
              <a:r>
                <a:rPr lang="en-US" altLang="en-US">
                  <a:solidFill>
                    <a:prstClr val="black"/>
                  </a:solidFill>
                  <a:ea typeface="ＭＳ Ｐゴシック" pitchFamily="25" charset="-128"/>
                </a:rPr>
                <a:t>Activate</a:t>
              </a:r>
            </a:p>
            <a:p>
              <a:pPr algn="r"/>
              <a:r>
                <a:rPr lang="en-US" altLang="en-US">
                  <a:solidFill>
                    <a:prstClr val="black"/>
                  </a:solidFill>
                  <a:ea typeface="ＭＳ Ｐゴシック" pitchFamily="25" charset="-128"/>
                </a:rPr>
                <a:t>Claim</a:t>
              </a:r>
            </a:p>
          </p:txBody>
        </p:sp>
      </p:grpSp>
      <p:grpSp>
        <p:nvGrpSpPr>
          <p:cNvPr id="176151" name="Group 23"/>
          <p:cNvGrpSpPr>
            <a:grpSpLocks/>
          </p:cNvGrpSpPr>
          <p:nvPr/>
        </p:nvGrpSpPr>
        <p:grpSpPr bwMode="auto">
          <a:xfrm>
            <a:off x="3898900" y="3455194"/>
            <a:ext cx="2590800" cy="834629"/>
            <a:chOff x="2456" y="2902"/>
            <a:chExt cx="1632" cy="701"/>
          </a:xfrm>
          <a:solidFill>
            <a:srgbClr val="00B0F0"/>
          </a:solidFill>
        </p:grpSpPr>
        <p:sp>
          <p:nvSpPr>
            <p:cNvPr id="68627" name="Line 18"/>
            <p:cNvSpPr>
              <a:spLocks noChangeShapeType="1"/>
            </p:cNvSpPr>
            <p:nvPr/>
          </p:nvSpPr>
          <p:spPr bwMode="auto">
            <a:xfrm flipV="1">
              <a:off x="2456" y="3339"/>
              <a:ext cx="584" cy="224"/>
            </a:xfrm>
            <a:prstGeom prst="line">
              <a:avLst/>
            </a:prstGeom>
            <a:grpFill/>
            <a:ln w="5715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/>
          </p:spPr>
          <p:txBody>
            <a:bodyPr wrap="none" anchor="ctr"/>
            <a:lstStyle/>
            <a:p>
              <a:pPr algn="r"/>
              <a:endParaRPr lang="en-US">
                <a:solidFill>
                  <a:prstClr val="black"/>
                </a:solidFill>
                <a:latin typeface="Times New Roman" pitchFamily="25" charset="0"/>
                <a:ea typeface="ＭＳ Ｐゴシック" pitchFamily="25" charset="-128"/>
              </a:endParaRPr>
            </a:p>
          </p:txBody>
        </p:sp>
        <p:grpSp>
          <p:nvGrpSpPr>
            <p:cNvPr id="68628" name="Group 25"/>
            <p:cNvGrpSpPr>
              <a:grpSpLocks/>
            </p:cNvGrpSpPr>
            <p:nvPr/>
          </p:nvGrpSpPr>
          <p:grpSpPr bwMode="auto">
            <a:xfrm>
              <a:off x="3040" y="2902"/>
              <a:ext cx="1048" cy="701"/>
              <a:chOff x="3040" y="2902"/>
              <a:chExt cx="1048" cy="701"/>
            </a:xfrm>
            <a:grpFill/>
          </p:grpSpPr>
          <p:sp>
            <p:nvSpPr>
              <p:cNvPr id="68629" name="Oval 11"/>
              <p:cNvSpPr>
                <a:spLocks noChangeArrowheads="1"/>
              </p:cNvSpPr>
              <p:nvPr/>
            </p:nvSpPr>
            <p:spPr bwMode="auto">
              <a:xfrm>
                <a:off x="3040" y="3075"/>
                <a:ext cx="912" cy="528"/>
              </a:xfrm>
              <a:prstGeom prst="ellipse">
                <a:avLst/>
              </a:prstGeom>
              <a:grpFill/>
              <a:ln w="222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808000"/>
                  </a:buClr>
                  <a:buSzPct val="120000"/>
                  <a:buChar char="›"/>
                  <a:defRPr sz="32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SzPct val="90000"/>
                  <a:buFont typeface="Marlett" pitchFamily="2" charset="2"/>
                  <a:buChar char="h"/>
                  <a:defRPr sz="28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  <a:cs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>
                    <a:solidFill>
                      <a:prstClr val="black"/>
                    </a:solidFill>
                    <a:latin typeface="Comic Sans MS" pitchFamily="66" charset="0"/>
                    <a:cs typeface="Arial" charset="0"/>
                  </a:rPr>
                  <a:t>Starter</a:t>
                </a:r>
                <a:endParaRPr lang="en-US" altLang="en-US" sz="2400">
                  <a:solidFill>
                    <a:prstClr val="black"/>
                  </a:solidFill>
                  <a:latin typeface="Comic Sans MS" pitchFamily="66" charset="0"/>
                  <a:cs typeface="Arial" charset="0"/>
                </a:endParaRPr>
              </a:p>
            </p:txBody>
          </p:sp>
          <p:sp>
            <p:nvSpPr>
              <p:cNvPr id="68630" name="Line 16"/>
              <p:cNvSpPr>
                <a:spLocks noChangeShapeType="1"/>
              </p:cNvSpPr>
              <p:nvPr/>
            </p:nvSpPr>
            <p:spPr bwMode="auto">
              <a:xfrm flipH="1">
                <a:off x="3823" y="2902"/>
                <a:ext cx="265" cy="276"/>
              </a:xfrm>
              <a:prstGeom prst="line">
                <a:avLst/>
              </a:prstGeom>
              <a:grp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/>
            </p:spPr>
            <p:txBody>
              <a:bodyPr wrap="none" anchor="ctr"/>
              <a:lstStyle/>
              <a:p>
                <a:pPr algn="r"/>
                <a:endParaRPr lang="en-US">
                  <a:solidFill>
                    <a:prstClr val="black"/>
                  </a:solidFill>
                  <a:latin typeface="Times New Roman" pitchFamily="25" charset="0"/>
                  <a:ea typeface="ＭＳ Ｐゴシック" pitchFamily="25" charset="-128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30589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>
          <a:xfrm>
            <a:off x="83370" y="685800"/>
            <a:ext cx="8953053" cy="380013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When relinquished by one of the following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lease on the claim is not renewed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Why? Machine powered off, disappeared,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err="1"/>
              <a:t>schedd</a:t>
            </a:r>
            <a:endParaRPr lang="en-US" altLang="en-US" sz="2400" dirty="0"/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Why? Out of jobs, shutting down, </a:t>
            </a:r>
            <a:r>
              <a:rPr lang="en-US" altLang="en-US" sz="2000" dirty="0" err="1"/>
              <a:t>schedd</a:t>
            </a:r>
            <a:r>
              <a:rPr lang="en-US" altLang="en-US" sz="2000" dirty="0"/>
              <a:t> didn’t “like” the machine, </a:t>
            </a:r>
            <a:r>
              <a:rPr lang="en-US" altLang="en-US" sz="2000" dirty="0" err="1"/>
              <a:t>etc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err="1"/>
              <a:t>startd</a:t>
            </a:r>
            <a:endParaRPr lang="en-US" altLang="en-US" sz="2400" dirty="0"/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Why? Policy re CLAIM_WORKLIFE, prefers a different match (via Rank), non-dedicated desktop, </a:t>
            </a:r>
            <a:r>
              <a:rPr lang="en-US" altLang="en-US" sz="2000" dirty="0" err="1"/>
              <a:t>etc</a:t>
            </a:r>
            <a:r>
              <a:rPr lang="en-US" altLang="en-US" sz="2000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negotiator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Why? User priority inversion policy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explicitly via a command-line tool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/>
              <a:t>E.g. </a:t>
            </a:r>
            <a:r>
              <a:rPr lang="en-US" altLang="en-US" sz="2000" dirty="0" err="1"/>
              <a:t>condor_vacate</a:t>
            </a:r>
            <a:endParaRPr lang="en-US" altLang="en-US" sz="2000" dirty="0"/>
          </a:p>
          <a:p>
            <a:pPr lvl="1" eaLnBrk="1" hangingPunct="1">
              <a:lnSpc>
                <a:spcPct val="80000"/>
              </a:lnSpc>
            </a:pPr>
            <a:endParaRPr lang="en-US" altLang="en-US" sz="2400" dirty="0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When is claim released?</a:t>
            </a:r>
          </a:p>
        </p:txBody>
      </p:sp>
      <p:sp>
        <p:nvSpPr>
          <p:cNvPr id="69636" name="Rectangle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E5E315FE-FB1A-4A2B-9B1B-E037444C79E6}" type="slidenum">
              <a:rPr lang="en-US" altLang="en-US" sz="1200">
                <a:solidFill>
                  <a:srgbClr val="898989"/>
                </a:solidFill>
                <a:latin typeface="Arial" charset="0"/>
              </a:rPr>
              <a:pPr/>
              <a:t>34</a:t>
            </a:fld>
            <a:endParaRPr lang="en-US" altLang="en-US" sz="1200">
              <a:solidFill>
                <a:srgbClr val="89898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56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>
          <a:xfrm>
            <a:off x="0" y="683111"/>
            <a:ext cx="9144000" cy="3888889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/>
              <a:t>Machines (</a:t>
            </a:r>
            <a:r>
              <a:rPr lang="en-US" altLang="en-US" sz="2800" dirty="0" err="1"/>
              <a:t>startds</a:t>
            </a:r>
            <a:r>
              <a:rPr lang="en-US" altLang="en-US" sz="2800" dirty="0"/>
              <a:t>) or submitters (</a:t>
            </a:r>
            <a:r>
              <a:rPr lang="en-US" altLang="en-US" sz="2800" dirty="0" err="1"/>
              <a:t>schedds</a:t>
            </a:r>
            <a:r>
              <a:rPr lang="en-US" altLang="en-US" sz="2800" dirty="0"/>
              <a:t>) can dynamically appear and disappear</a:t>
            </a:r>
          </a:p>
          <a:p>
            <a:pPr lvl="1" eaLnBrk="1" hangingPunct="1">
              <a:lnSpc>
                <a:spcPct val="80000"/>
              </a:lnSpc>
              <a:buFont typeface="Marlett" charset="0"/>
              <a:buChar char="h"/>
              <a:defRPr/>
            </a:pPr>
            <a:r>
              <a:rPr lang="en-US" altLang="en-US" sz="2400" dirty="0"/>
              <a:t>Key for expanding a pool into clouds or grids</a:t>
            </a:r>
          </a:p>
          <a:p>
            <a:pPr lvl="1" eaLnBrk="1" hangingPunct="1">
              <a:lnSpc>
                <a:spcPct val="80000"/>
              </a:lnSpc>
              <a:buFont typeface="Marlett" charset="0"/>
              <a:buChar char="h"/>
              <a:defRPr/>
            </a:pPr>
            <a:r>
              <a:rPr lang="en-US" altLang="en-US" sz="2400" dirty="0"/>
              <a:t>Key for backfilling HPC resources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/>
              <a:t>Scheduling policy can </a:t>
            </a:r>
            <a:r>
              <a:rPr lang="en-US" altLang="en-US" sz="2800" dirty="0" smtClean="0"/>
              <a:t>be flexible and </a:t>
            </a:r>
            <a:r>
              <a:rPr lang="en-US" altLang="en-US" sz="2800" dirty="0"/>
              <a:t>very distributed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 smtClean="0"/>
              <a:t>CM makes </a:t>
            </a:r>
            <a:r>
              <a:rPr lang="en-US" altLang="en-US" sz="2800" dirty="0"/>
              <a:t>a match, then </a:t>
            </a:r>
            <a:r>
              <a:rPr lang="en-US" altLang="en-US" sz="2800" dirty="0" smtClean="0"/>
              <a:t>gets out of the way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dirty="0" smtClean="0"/>
              <a:t>Distributed </a:t>
            </a:r>
            <a:r>
              <a:rPr lang="en-US" altLang="en-US" sz="2800" dirty="0"/>
              <a:t>policy enables federation across administrative domains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en-US" sz="2400" dirty="0"/>
              <a:t>Lots of network arrows on previous slides</a:t>
            </a:r>
          </a:p>
          <a:p>
            <a:pPr lvl="1" eaLnBrk="1" hangingPunct="1">
              <a:lnSpc>
                <a:spcPct val="80000"/>
              </a:lnSpc>
              <a:buFont typeface="Marlett" charset="0"/>
              <a:buChar char="h"/>
              <a:defRPr/>
            </a:pPr>
            <a:r>
              <a:rPr lang="en-US" altLang="en-US" sz="2400" dirty="0"/>
              <a:t>Reflects the P2P nature of HTCondor</a:t>
            </a:r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Architecture items to note</a:t>
            </a:r>
          </a:p>
        </p:txBody>
      </p:sp>
      <p:sp>
        <p:nvSpPr>
          <p:cNvPr id="70660" name="Rectangle 5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FD7255A-7E65-4010-879D-35CA1FF34113}" type="slidenum">
              <a:rPr lang="en-US" altLang="en-US" sz="1200">
                <a:solidFill>
                  <a:srgbClr val="898989"/>
                </a:solidFill>
                <a:latin typeface="Arial" charset="0"/>
              </a:rPr>
              <a:pPr/>
              <a:t>35</a:t>
            </a:fld>
            <a:endParaRPr lang="en-US" altLang="en-US" sz="1200">
              <a:solidFill>
                <a:srgbClr val="89898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1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hold job that runs &gt; 24 hours</a:t>
            </a:r>
          </a:p>
          <a:p>
            <a:pPr lvl="1"/>
            <a:r>
              <a:rPr lang="en-US" dirty="0" smtClean="0"/>
              <a:t>Or rather, where?</a:t>
            </a:r>
          </a:p>
          <a:p>
            <a:r>
              <a:rPr lang="en-US" dirty="0" smtClean="0"/>
              <a:t>On the submit machine?</a:t>
            </a:r>
          </a:p>
          <a:p>
            <a:r>
              <a:rPr lang="en-US" dirty="0" smtClean="0"/>
              <a:t>Or Execute Machine?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Discuss!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depends!</a:t>
            </a:r>
          </a:p>
          <a:p>
            <a:endParaRPr lang="en-US" dirty="0"/>
          </a:p>
          <a:p>
            <a:pPr lvl="1"/>
            <a:r>
              <a:rPr lang="en-US" dirty="0" smtClean="0"/>
              <a:t>Property of </a:t>
            </a:r>
            <a:r>
              <a:rPr lang="en-US" i="1" dirty="0" smtClean="0"/>
              <a:t>job</a:t>
            </a:r>
            <a:r>
              <a:rPr lang="en-US" dirty="0" smtClean="0"/>
              <a:t>   or property of </a:t>
            </a:r>
            <a:r>
              <a:rPr lang="en-US" i="1" dirty="0" smtClean="0"/>
              <a:t>machine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you, and let’s continue discussing…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1711" y="1618678"/>
            <a:ext cx="8399462" cy="20389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b="1" i="1" dirty="0" smtClean="0"/>
              <a:t>reliably</a:t>
            </a:r>
            <a:r>
              <a:rPr lang="en-US" dirty="0" smtClean="0"/>
              <a:t> run </a:t>
            </a:r>
            <a:r>
              <a:rPr lang="en-US" b="1" i="1" dirty="0" smtClean="0"/>
              <a:t>as much work </a:t>
            </a:r>
            <a:r>
              <a:rPr lang="en-US" dirty="0" smtClean="0"/>
              <a:t>as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on </a:t>
            </a:r>
            <a:r>
              <a:rPr lang="en-US" b="1" i="1" dirty="0" smtClean="0"/>
              <a:t>as many machines</a:t>
            </a:r>
            <a:r>
              <a:rPr lang="en-US" b="1" dirty="0" smtClean="0"/>
              <a:t> </a:t>
            </a:r>
            <a:r>
              <a:rPr lang="en-US" dirty="0" smtClean="0"/>
              <a:t>as possible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 smtClean="0"/>
              <a:t>(in order of precedence)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Philosophy on 1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4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4573" y="1545819"/>
            <a:ext cx="8399462" cy="33513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b="1" i="1" dirty="0" smtClean="0"/>
              <a:t>maximize </a:t>
            </a:r>
            <a:r>
              <a:rPr lang="en-US" dirty="0" smtClean="0"/>
              <a:t>machine </a:t>
            </a:r>
            <a:r>
              <a:rPr lang="en-US" b="1" i="1" dirty="0" smtClean="0"/>
              <a:t>utilization</a:t>
            </a:r>
          </a:p>
          <a:p>
            <a:pPr marL="0" indent="0">
              <a:buNone/>
            </a:pPr>
            <a:r>
              <a:rPr lang="en-US" sz="2400" b="1" i="1" dirty="0" smtClean="0"/>
              <a:t>ABCs:</a:t>
            </a:r>
          </a:p>
          <a:p>
            <a:pPr marL="0" indent="0">
              <a:buNone/>
            </a:pPr>
            <a:endParaRPr lang="en-US" sz="2400" b="1" i="1" dirty="0" smtClean="0"/>
          </a:p>
          <a:p>
            <a:pPr marL="0" indent="0">
              <a:buNone/>
            </a:pPr>
            <a:r>
              <a:rPr lang="en-US" sz="2400" b="1" i="1" dirty="0" smtClean="0"/>
              <a:t>Always</a:t>
            </a:r>
          </a:p>
          <a:p>
            <a:pPr marL="0" indent="0">
              <a:buNone/>
            </a:pPr>
            <a:r>
              <a:rPr lang="en-US" sz="2400" b="1" i="1" dirty="0" smtClean="0"/>
              <a:t>Be</a:t>
            </a:r>
          </a:p>
          <a:p>
            <a:pPr marL="0" indent="0">
              <a:buNone/>
            </a:pPr>
            <a:r>
              <a:rPr lang="en-US" sz="2400" b="1" i="1" dirty="0" smtClean="0"/>
              <a:t>Computing</a:t>
            </a:r>
          </a:p>
          <a:p>
            <a:pPr marL="0" indent="0">
              <a:buNone/>
            </a:pPr>
            <a:endParaRPr lang="en-US" sz="2400" b="1" i="1" dirty="0"/>
          </a:p>
          <a:p>
            <a:pPr marL="0" indent="0" algn="ctr">
              <a:buNone/>
            </a:pPr>
            <a:r>
              <a:rPr lang="en-US" sz="2400" i="1" dirty="0" smtClean="0"/>
              <a:t>“No Cycle Left Behind”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01336"/>
            <a:ext cx="9144000" cy="685800"/>
          </a:xfrm>
        </p:spPr>
        <p:txBody>
          <a:bodyPr/>
          <a:lstStyle/>
          <a:p>
            <a:r>
              <a:rPr lang="en-US" dirty="0" smtClean="0"/>
              <a:t>The other side  – administrator’s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413" y="1000854"/>
            <a:ext cx="8399462" cy="363648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“Work” can be broken up into smaller jobs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Smaller the better (up to a point)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files as </a:t>
            </a:r>
            <a:r>
              <a:rPr lang="en-US" dirty="0" err="1" smtClean="0"/>
              <a:t>ipc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dependencies via dag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 smtClean="0"/>
              <a:t>Optimize time-to-finish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not time-to-run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*whole talk about this</a:t>
            </a:r>
            <a:endParaRPr lang="en-US" dirty="0"/>
          </a:p>
        </p:txBody>
      </p:sp>
      <p:pic>
        <p:nvPicPr>
          <p:cNvPr id="5" name="Picture 4" descr="2018-Koch-user-tutorial (2) - Microsoft PowerPoin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2" t="27259" r="6697" b="14272"/>
          <a:stretch/>
        </p:blipFill>
        <p:spPr>
          <a:xfrm>
            <a:off x="5390177" y="2283845"/>
            <a:ext cx="3454401" cy="18865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Unstated </a:t>
            </a:r>
            <a:r>
              <a:rPr lang="en-US" dirty="0" smtClean="0"/>
              <a:t>Assumption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9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4221"/>
            <a:ext cx="9144000" cy="685800"/>
          </a:xfrm>
        </p:spPr>
        <p:txBody>
          <a:bodyPr/>
          <a:lstStyle/>
          <a:p>
            <a:r>
              <a:rPr lang="en-US" dirty="0" smtClean="0"/>
              <a:t>Overview of condor:</a:t>
            </a:r>
            <a:br>
              <a:rPr lang="en-US" dirty="0" smtClean="0"/>
            </a:br>
            <a:r>
              <a:rPr lang="en-US" dirty="0" smtClean="0"/>
              <a:t>3 sides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511" y="3128489"/>
            <a:ext cx="137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</a:t>
            </a:r>
            <a:endParaRPr lang="en-US" dirty="0"/>
          </a:p>
        </p:txBody>
      </p:sp>
      <p:sp>
        <p:nvSpPr>
          <p:cNvPr id="6" name="Vertical Scroll 5"/>
          <p:cNvSpPr/>
          <p:nvPr/>
        </p:nvSpPr>
        <p:spPr bwMode="auto">
          <a:xfrm>
            <a:off x="1192193" y="2181728"/>
            <a:ext cx="451412" cy="694481"/>
          </a:xfrm>
          <a:prstGeom prst="verticalScroll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26" y="10631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226" y="12155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626" y="13679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026" y="15203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426" y="16727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26" y="1825171"/>
            <a:ext cx="595357" cy="10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70026" y="2886932"/>
            <a:ext cx="137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Execute</a:t>
            </a:r>
            <a:endParaRPr lang="en-US" dirty="0"/>
          </a:p>
        </p:txBody>
      </p:sp>
      <p:pic>
        <p:nvPicPr>
          <p:cNvPr id="3074" name="Picture 2" descr="C:\Users\gthain\AppData\Local\Microsoft\Windows\INetCache\IE\UX4WY9Z7\Server2_by_mimooh.sv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9" y="1210021"/>
            <a:ext cx="1158551" cy="16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518701" y="4193999"/>
            <a:ext cx="1944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Manager</a:t>
            </a:r>
            <a:endParaRPr lang="en-US" dirty="0"/>
          </a:p>
        </p:txBody>
      </p:sp>
      <p:pic>
        <p:nvPicPr>
          <p:cNvPr id="3075" name="Picture 3" descr="C:\Users\gthain\AppData\Local\Microsoft\Windows\INetCache\IE\AX77XF3R\stoplight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9" y="2804777"/>
            <a:ext cx="1033462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 bwMode="auto">
          <a:xfrm>
            <a:off x="1643605" y="2804777"/>
            <a:ext cx="1977900" cy="1051599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4822511" y="2600110"/>
            <a:ext cx="2795115" cy="1256266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1703763" y="2083070"/>
            <a:ext cx="5609063" cy="7573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977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Reliability 1</a:t>
            </a:r>
            <a:r>
              <a:rPr lang="en-US" baseline="30000" dirty="0" smtClean="0"/>
              <a:t>st</a:t>
            </a:r>
            <a:r>
              <a:rPr lang="en-US" dirty="0" smtClean="0"/>
              <a:t> priority</a:t>
            </a:r>
          </a:p>
          <a:p>
            <a:endParaRPr lang="en-US" dirty="0" smtClean="0"/>
          </a:p>
          <a:p>
            <a:r>
              <a:rPr lang="en-US" dirty="0" smtClean="0"/>
              <a:t>We can make HTCondor </a:t>
            </a:r>
            <a:r>
              <a:rPr lang="en-US" b="1" i="1" dirty="0" smtClean="0"/>
              <a:t>fast enough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w/o sacrificing any reliability – no screw polishing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reliably run…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9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8643" y="1086243"/>
            <a:ext cx="6191197" cy="3925596"/>
          </a:xfrm>
        </p:spPr>
        <p:txBody>
          <a:bodyPr/>
          <a:lstStyle/>
          <a:p>
            <a:r>
              <a:rPr lang="en-US" dirty="0" smtClean="0"/>
              <a:t>Unix process per daemon</a:t>
            </a:r>
          </a:p>
          <a:p>
            <a:r>
              <a:rPr lang="en-US" dirty="0" smtClean="0"/>
              <a:t>Each has failure semantics</a:t>
            </a:r>
          </a:p>
          <a:p>
            <a:r>
              <a:rPr lang="en-US" dirty="0" smtClean="0"/>
              <a:t>Each cleans up on exit</a:t>
            </a:r>
          </a:p>
          <a:p>
            <a:endParaRPr lang="en-US" dirty="0"/>
          </a:p>
          <a:p>
            <a:r>
              <a:rPr lang="en-US" dirty="0" smtClean="0"/>
              <a:t>Each has responsibility</a:t>
            </a:r>
          </a:p>
          <a:p>
            <a:pPr lvl="1"/>
            <a:r>
              <a:rPr lang="en-US" dirty="0" smtClean="0"/>
              <a:t>Perhaps many per machine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To reliably run…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1281771"/>
            <a:ext cx="2559661" cy="331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36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.9|4.2|2.4|8.2|2.|5.1|6.7|4.5|5.4|5.|11.1|3.9|9.7|16.3|0.9|6.3|1.8|5.9|15.6|8.2|17.6|6.3|5.9|6.9|12.6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.9|4.2|2.4|8.2|2.|5.1|6.7|4.5|5.4|5.|11.1|3.9|9.7|16.3|0.9|6.3|1.8|5.9|15.6|8.2|17.6|6.3|5.9|6.9|12.6|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.9|4.2|2.4|8.2|2.|5.1|6.7|4.5|5.4|5.|11.1|3.9|9.7|16.3|0.9|6.3|1.8|5.9|15.6|8.2|17.6|6.3|5.9|6.9|12.6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.9|4.2|2.4|8.2|2.|5.1|6.7|4.5|5.4|5.|11.1|3.9|9.7|16.3|0.9|6.3|1.8|5.9|15.6|8.2|17.6|6.3|5.9|6.9|12.6|8.4"/>
</p:tagLst>
</file>

<file path=ppt/theme/theme1.xml><?xml version="1.0" encoding="utf-8"?>
<a:theme xmlns:a="http://schemas.openxmlformats.org/drawingml/2006/main" name="HTCondor-Presentation-Template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3_CondorN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ndorN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HTCondor-Presentation-Template</Template>
  <TotalTime>50596</TotalTime>
  <Words>1808</Words>
  <Application>Microsoft Office PowerPoint</Application>
  <PresentationFormat>On-screen Show (16:9)</PresentationFormat>
  <Paragraphs>355</Paragraphs>
  <Slides>38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HTCondor-Presentation-Template</vt:lpstr>
      <vt:lpstr>Condor Philosophy</vt:lpstr>
      <vt:lpstr>Agenda</vt:lpstr>
      <vt:lpstr>First Principles: Who</vt:lpstr>
      <vt:lpstr>The Philosophy on 1 slide</vt:lpstr>
      <vt:lpstr>The other side  – administrator’s view</vt:lpstr>
      <vt:lpstr>The Unstated Assumption</vt:lpstr>
      <vt:lpstr>Overview of condor: 3 sides</vt:lpstr>
      <vt:lpstr>To reliably run…</vt:lpstr>
      <vt:lpstr>To reliably run…</vt:lpstr>
      <vt:lpstr>To reliably run… requires parent</vt:lpstr>
      <vt:lpstr>master manages process</vt:lpstr>
      <vt:lpstr>… as many jobs…</vt:lpstr>
      <vt:lpstr>Scaling via many submit points</vt:lpstr>
      <vt:lpstr>Scaling via many submit points</vt:lpstr>
      <vt:lpstr>But the schedd doesn’t schedule</vt:lpstr>
      <vt:lpstr>The shadow manage running, remote jobs</vt:lpstr>
      <vt:lpstr>…on as many machines</vt:lpstr>
      <vt:lpstr>Two-faced nature of HTCondor</vt:lpstr>
      <vt:lpstr>The startd</vt:lpstr>
      <vt:lpstr>Startd Mission Statement</vt:lpstr>
      <vt:lpstr>Things the startd can do</vt:lpstr>
      <vt:lpstr>But the startd doesn’t run job</vt:lpstr>
      <vt:lpstr>The Starter</vt:lpstr>
      <vt:lpstr>Starter Responsibilities</vt:lpstr>
      <vt:lpstr>A few words on file transfer…</vt:lpstr>
      <vt:lpstr>Moving on to the middle side…</vt:lpstr>
      <vt:lpstr>The Central Manager</vt:lpstr>
      <vt:lpstr>The Collector</vt:lpstr>
      <vt:lpstr>The Negotiator</vt:lpstr>
      <vt:lpstr>Claiming Protocol</vt:lpstr>
      <vt:lpstr>Claim Activation</vt:lpstr>
      <vt:lpstr>Repeat until Claim released</vt:lpstr>
      <vt:lpstr>Repeat until Claim released</vt:lpstr>
      <vt:lpstr>When is claim released?</vt:lpstr>
      <vt:lpstr>Architecture items to note</vt:lpstr>
      <vt:lpstr>Quiz Time</vt:lpstr>
      <vt:lpstr>Quiz Answer</vt:lpstr>
      <vt:lpstr>Conclusion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High Throughput was my cluster?  Greg Thain  Center for High Throughput Computing</dc:title>
  <dc:creator>gthain</dc:creator>
  <cp:lastModifiedBy>gthain</cp:lastModifiedBy>
  <cp:revision>373</cp:revision>
  <dcterms:created xsi:type="dcterms:W3CDTF">2014-04-23T21:43:38Z</dcterms:created>
  <dcterms:modified xsi:type="dcterms:W3CDTF">2019-09-24T06:52:59Z</dcterms:modified>
</cp:coreProperties>
</file>